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910" r:id="rId2"/>
    <p:sldId id="257" r:id="rId3"/>
    <p:sldId id="259" r:id="rId4"/>
    <p:sldId id="275" r:id="rId5"/>
    <p:sldId id="258" r:id="rId6"/>
    <p:sldId id="907" r:id="rId7"/>
    <p:sldId id="266" r:id="rId8"/>
    <p:sldId id="260" r:id="rId9"/>
    <p:sldId id="262" r:id="rId10"/>
    <p:sldId id="279" r:id="rId11"/>
    <p:sldId id="271" r:id="rId12"/>
    <p:sldId id="269" r:id="rId13"/>
    <p:sldId id="263" r:id="rId14"/>
    <p:sldId id="270" r:id="rId15"/>
    <p:sldId id="272" r:id="rId16"/>
    <p:sldId id="273" r:id="rId17"/>
    <p:sldId id="908" r:id="rId18"/>
    <p:sldId id="911" r:id="rId19"/>
    <p:sldId id="909" r:id="rId20"/>
    <p:sldId id="912" r:id="rId21"/>
    <p:sldId id="913" r:id="rId22"/>
    <p:sldId id="914" r:id="rId23"/>
    <p:sldId id="264" r:id="rId24"/>
    <p:sldId id="267" r:id="rId25"/>
    <p:sldId id="268" r:id="rId26"/>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91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73926" autoAdjust="0"/>
  </p:normalViewPr>
  <p:slideViewPr>
    <p:cSldViewPr snapToGrid="0">
      <p:cViewPr varScale="1">
        <p:scale>
          <a:sx n="78" d="100"/>
          <a:sy n="78" d="100"/>
        </p:scale>
        <p:origin x="888"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11BF3-42CE-4E43-ABA4-615EBA6531A3}" type="datetimeFigureOut">
              <a:rPr lang="en-SE" smtClean="0"/>
              <a:t>2025-11-18</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AE547-A27C-47C8-A485-F1C3E3AA1D26}" type="slidenum">
              <a:rPr lang="en-SE" smtClean="0"/>
              <a:t>‹#›</a:t>
            </a:fld>
            <a:endParaRPr lang="en-SE"/>
          </a:p>
        </p:txBody>
      </p:sp>
    </p:spTree>
    <p:extLst>
      <p:ext uri="{BB962C8B-B14F-4D97-AF65-F5344CB8AC3E}">
        <p14:creationId xmlns:p14="http://schemas.microsoft.com/office/powerpoint/2010/main" val="1718510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Biotic demethylation is mainly mediated by the </a:t>
            </a:r>
            <a:r>
              <a:rPr lang="en-US" dirty="0" err="1"/>
              <a:t>mer</a:t>
            </a:r>
            <a:r>
              <a:rPr lang="en-US" dirty="0"/>
              <a: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mer</a:t>
            </a:r>
            <a:r>
              <a:rPr lang="en-US" dirty="0"/>
              <a:t> operon consists of a variety of genes including the regulator (</a:t>
            </a:r>
            <a:r>
              <a:rPr lang="en-US" dirty="0" err="1"/>
              <a:t>merR</a:t>
            </a:r>
            <a:r>
              <a:rPr lang="en-US" dirty="0"/>
              <a:t>), different transporters, and the main enzymes </a:t>
            </a:r>
            <a:r>
              <a:rPr lang="en-US" dirty="0" err="1"/>
              <a:t>merA</a:t>
            </a:r>
            <a:r>
              <a:rPr lang="en-US" dirty="0"/>
              <a:t> and </a:t>
            </a:r>
            <a:r>
              <a:rPr lang="en-US" dirty="0" err="1"/>
              <a:t>merB</a:t>
            </a:r>
            <a:r>
              <a:rPr lang="en-US" dirty="0"/>
              <a:t>. </a:t>
            </a:r>
            <a:r>
              <a:rPr lang="en-US" dirty="0" err="1"/>
              <a:t>MerA</a:t>
            </a:r>
            <a:r>
              <a:rPr lang="en-US" dirty="0"/>
              <a:t> is mercuric reductase that transform divalent mercury intro elemental mercury and </a:t>
            </a:r>
            <a:r>
              <a:rPr lang="en-US" dirty="0" err="1"/>
              <a:t>merB</a:t>
            </a:r>
            <a:r>
              <a:rPr lang="en-US" dirty="0"/>
              <a:t> is an </a:t>
            </a:r>
            <a:r>
              <a:rPr lang="en-US" dirty="0" err="1"/>
              <a:t>organomercuryal</a:t>
            </a:r>
            <a:r>
              <a:rPr lang="en-US" dirty="0"/>
              <a:t> lyase that demethylates methylmercury. </a:t>
            </a:r>
          </a:p>
          <a:p>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2</a:t>
            </a:fld>
            <a:endParaRPr lang="en-SE"/>
          </a:p>
        </p:txBody>
      </p:sp>
    </p:spTree>
    <p:extLst>
      <p:ext uri="{BB962C8B-B14F-4D97-AF65-F5344CB8AC3E}">
        <p14:creationId xmlns:p14="http://schemas.microsoft.com/office/powerpoint/2010/main" val="3145139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 and cons of the tow methods</a:t>
            </a:r>
          </a:p>
        </p:txBody>
      </p:sp>
      <p:sp>
        <p:nvSpPr>
          <p:cNvPr id="4" name="Slide Number Placeholder 3"/>
          <p:cNvSpPr>
            <a:spLocks noGrp="1"/>
          </p:cNvSpPr>
          <p:nvPr>
            <p:ph type="sldNum" sz="quarter" idx="5"/>
          </p:nvPr>
        </p:nvSpPr>
        <p:spPr/>
        <p:txBody>
          <a:bodyPr/>
          <a:lstStyle/>
          <a:p>
            <a:fld id="{5B9AE547-A27C-47C8-A485-F1C3E3AA1D26}" type="slidenum">
              <a:rPr lang="en-SE" smtClean="0"/>
              <a:t>11</a:t>
            </a:fld>
            <a:endParaRPr lang="en-SE"/>
          </a:p>
        </p:txBody>
      </p:sp>
    </p:spTree>
    <p:extLst>
      <p:ext uri="{BB962C8B-B14F-4D97-AF65-F5344CB8AC3E}">
        <p14:creationId xmlns:p14="http://schemas.microsoft.com/office/powerpoint/2010/main" val="1457167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seminar we focus in the second one</a:t>
            </a:r>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12</a:t>
            </a:fld>
            <a:endParaRPr lang="en-SE"/>
          </a:p>
        </p:txBody>
      </p:sp>
    </p:spTree>
    <p:extLst>
      <p:ext uri="{BB962C8B-B14F-4D97-AF65-F5344CB8AC3E}">
        <p14:creationId xmlns:p14="http://schemas.microsoft.com/office/powerpoint/2010/main" val="2295558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also a public available pipeline that allows you to detect </a:t>
            </a:r>
            <a:r>
              <a:rPr lang="en-US" dirty="0" err="1"/>
              <a:t>merA</a:t>
            </a:r>
            <a:r>
              <a:rPr lang="en-US" dirty="0"/>
              <a:t> and </a:t>
            </a:r>
            <a:r>
              <a:rPr lang="en-US" dirty="0" err="1"/>
              <a:t>merB</a:t>
            </a:r>
            <a:r>
              <a:rPr lang="en-US" dirty="0"/>
              <a:t> genes from raw metagenomic and </a:t>
            </a:r>
            <a:r>
              <a:rPr lang="en-US" dirty="0" err="1"/>
              <a:t>metatranscriptomics</a:t>
            </a:r>
            <a:r>
              <a:rPr lang="en-US" dirty="0"/>
              <a:t> data. This pipeline was first designed to detect </a:t>
            </a:r>
            <a:r>
              <a:rPr lang="en-US" dirty="0" err="1"/>
              <a:t>hgcAB</a:t>
            </a:r>
            <a:r>
              <a:rPr lang="en-US" dirty="0"/>
              <a:t> genes but has been updated to be able to also detect </a:t>
            </a:r>
            <a:r>
              <a:rPr lang="en-US" dirty="0" err="1"/>
              <a:t>mer</a:t>
            </a:r>
            <a:r>
              <a:rPr lang="en-US" dirty="0"/>
              <a:t> genes. As you see is also based on the construction of HMM. The output will be a table with the genes detected and the abundance of each sequence in the different samples you analyze. In this pipeline also it allows you to do a taxonomic classification based on a reference phylogenetic tree. With this pipeline we get detection of </a:t>
            </a:r>
            <a:r>
              <a:rPr lang="en-US" dirty="0" err="1"/>
              <a:t>merA</a:t>
            </a:r>
            <a:r>
              <a:rPr lang="en-US" dirty="0"/>
              <a:t> and </a:t>
            </a:r>
            <a:r>
              <a:rPr lang="en-US" dirty="0" err="1"/>
              <a:t>merB</a:t>
            </a:r>
            <a:r>
              <a:rPr lang="en-US" dirty="0"/>
              <a:t> genes but not verification if they are true genes or not based on the presence of essential </a:t>
            </a:r>
            <a:r>
              <a:rPr lang="en-US" dirty="0" err="1"/>
              <a:t>amonoacids</a:t>
            </a:r>
            <a:r>
              <a:rPr lang="en-US" dirty="0"/>
              <a:t>. One could do some manual verification but this is time-</a:t>
            </a:r>
            <a:r>
              <a:rPr lang="en-US" dirty="0" err="1"/>
              <a:t>comsuming</a:t>
            </a:r>
            <a:r>
              <a:rPr lang="en-US" dirty="0"/>
              <a:t> so there are also different </a:t>
            </a:r>
            <a:r>
              <a:rPr lang="en-US" dirty="0" err="1"/>
              <a:t>attemps</a:t>
            </a:r>
            <a:r>
              <a:rPr lang="en-US" dirty="0"/>
              <a:t> to </a:t>
            </a:r>
            <a:r>
              <a:rPr lang="en-US" dirty="0" err="1"/>
              <a:t>develp</a:t>
            </a:r>
            <a:r>
              <a:rPr lang="en-US" dirty="0"/>
              <a:t> tools for the verification.</a:t>
            </a:r>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13</a:t>
            </a:fld>
            <a:endParaRPr lang="en-SE"/>
          </a:p>
        </p:txBody>
      </p:sp>
    </p:spTree>
    <p:extLst>
      <p:ext uri="{BB962C8B-B14F-4D97-AF65-F5344CB8AC3E}">
        <p14:creationId xmlns:p14="http://schemas.microsoft.com/office/powerpoint/2010/main" val="1514487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tool: </a:t>
            </a:r>
            <a:r>
              <a:rPr lang="en-US" dirty="0" err="1"/>
              <a:t>merVerifier</a:t>
            </a:r>
            <a:r>
              <a:rPr lang="en-US" dirty="0"/>
              <a:t> allows you to use a reference sequence and specify the positions of the essential </a:t>
            </a:r>
            <a:r>
              <a:rPr lang="en-US" dirty="0" err="1"/>
              <a:t>aminoacids</a:t>
            </a:r>
            <a:r>
              <a:rPr lang="en-US" dirty="0"/>
              <a:t> that you consider are necessary for the detection of the genes. This tools has been used for the detection and verification of </a:t>
            </a:r>
            <a:r>
              <a:rPr lang="en-US" dirty="0" err="1"/>
              <a:t>merA</a:t>
            </a:r>
            <a:r>
              <a:rPr lang="en-US" dirty="0"/>
              <a:t> and </a:t>
            </a:r>
            <a:r>
              <a:rPr lang="en-US" dirty="0" err="1"/>
              <a:t>merB</a:t>
            </a:r>
            <a:r>
              <a:rPr lang="en-US" dirty="0"/>
              <a:t> genes from a global deep ocean database published recently.</a:t>
            </a:r>
          </a:p>
          <a:p>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14</a:t>
            </a:fld>
            <a:endParaRPr lang="en-SE"/>
          </a:p>
        </p:txBody>
      </p:sp>
    </p:spTree>
    <p:extLst>
      <p:ext uri="{BB962C8B-B14F-4D97-AF65-F5344CB8AC3E}">
        <p14:creationId xmlns:p14="http://schemas.microsoft.com/office/powerpoint/2010/main" val="2175428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I know there are also other groups working on this, for example Nicola is working in a similar system based on an </a:t>
            </a:r>
            <a:r>
              <a:rPr lang="en-US" dirty="0" err="1"/>
              <a:t>aligment</a:t>
            </a:r>
            <a:r>
              <a:rPr lang="en-US" dirty="0"/>
              <a:t> with a reference sequence and position of essential </a:t>
            </a:r>
            <a:r>
              <a:rPr lang="en-US" dirty="0" err="1"/>
              <a:t>aminoacids</a:t>
            </a:r>
            <a:r>
              <a:rPr lang="en-US" dirty="0"/>
              <a:t> building a score table.</a:t>
            </a:r>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15</a:t>
            </a:fld>
            <a:endParaRPr lang="en-SE"/>
          </a:p>
        </p:txBody>
      </p:sp>
    </p:spTree>
    <p:extLst>
      <p:ext uri="{BB962C8B-B14F-4D97-AF65-F5344CB8AC3E}">
        <p14:creationId xmlns:p14="http://schemas.microsoft.com/office/powerpoint/2010/main" val="1726915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Other colleagues, are also using alternative methods.</a:t>
            </a:r>
          </a:p>
          <a:p>
            <a:r>
              <a:rPr lang="en-US" sz="1200" b="0" i="0" kern="1200" dirty="0">
                <a:solidFill>
                  <a:schemeClr val="tx1"/>
                </a:solidFill>
                <a:effectLst/>
                <a:latin typeface="+mn-lt"/>
                <a:ea typeface="+mn-ea"/>
                <a:cs typeface="+mn-cs"/>
              </a:rPr>
              <a:t>For </a:t>
            </a:r>
            <a:r>
              <a:rPr lang="en-US" sz="1200" b="0" i="1" kern="1200" dirty="0" err="1">
                <a:solidFill>
                  <a:schemeClr val="tx1"/>
                </a:solidFill>
                <a:effectLst/>
                <a:latin typeface="+mn-lt"/>
                <a:ea typeface="+mn-ea"/>
                <a:cs typeface="+mn-cs"/>
              </a:rPr>
              <a:t>merA</a:t>
            </a:r>
            <a:r>
              <a:rPr lang="en-US" sz="1200" b="0" i="0" kern="1200" dirty="0">
                <a:solidFill>
                  <a:schemeClr val="tx1"/>
                </a:solidFill>
                <a:effectLst/>
                <a:latin typeface="+mn-lt"/>
                <a:ea typeface="+mn-ea"/>
                <a:cs typeface="+mn-cs"/>
              </a:rPr>
              <a:t>, I’ve noticed the motif C[VL]N[V/I/L/T]GCVPSK seems to be a good search motif in metagenomic data.</a:t>
            </a:r>
            <a:br>
              <a:rPr lang="en-US" dirty="0"/>
            </a:br>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16</a:t>
            </a:fld>
            <a:endParaRPr lang="en-SE"/>
          </a:p>
        </p:txBody>
      </p:sp>
    </p:spTree>
    <p:extLst>
      <p:ext uri="{BB962C8B-B14F-4D97-AF65-F5344CB8AC3E}">
        <p14:creationId xmlns:p14="http://schemas.microsoft.com/office/powerpoint/2010/main" val="3201424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23</a:t>
            </a:fld>
            <a:endParaRPr lang="en-SE"/>
          </a:p>
        </p:txBody>
      </p:sp>
    </p:spTree>
    <p:extLst>
      <p:ext uri="{BB962C8B-B14F-4D97-AF65-F5344CB8AC3E}">
        <p14:creationId xmlns:p14="http://schemas.microsoft.com/office/powerpoint/2010/main" val="3226813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Mainly what we do is to construct HMM based on sequence that are already available in databases. HMM are a statistical model that allow us to detect specific patterns in </a:t>
            </a:r>
            <a:r>
              <a:rPr lang="en-US" dirty="0" err="1"/>
              <a:t>dna</a:t>
            </a:r>
            <a:r>
              <a:rPr lang="en-US" dirty="0"/>
              <a:t>/</a:t>
            </a:r>
            <a:r>
              <a:rPr lang="en-US" dirty="0" err="1"/>
              <a:t>rna</a:t>
            </a:r>
            <a:r>
              <a:rPr lang="en-US" dirty="0"/>
              <a:t> data and identify our desired genes of interest. Later, because we know that </a:t>
            </a:r>
            <a:r>
              <a:rPr lang="en-US" dirty="0" err="1"/>
              <a:t>merA</a:t>
            </a:r>
            <a:r>
              <a:rPr lang="en-US" dirty="0"/>
              <a:t> and </a:t>
            </a:r>
            <a:r>
              <a:rPr lang="en-US" dirty="0" err="1"/>
              <a:t>merB</a:t>
            </a:r>
            <a:r>
              <a:rPr lang="en-US" dirty="0"/>
              <a:t> have specific </a:t>
            </a:r>
            <a:r>
              <a:rPr lang="en-US" dirty="0" err="1"/>
              <a:t>aminoacids</a:t>
            </a:r>
            <a:r>
              <a:rPr lang="en-US" dirty="0"/>
              <a:t> that are essential for them to be functional we could use reference sequence and the position of this essential </a:t>
            </a:r>
            <a:r>
              <a:rPr lang="en-US" dirty="0" err="1"/>
              <a:t>aminoacids</a:t>
            </a:r>
            <a:r>
              <a:rPr lang="en-US" dirty="0"/>
              <a:t> to go a step further and verify our detected sequences.</a:t>
            </a:r>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24</a:t>
            </a:fld>
            <a:endParaRPr lang="en-SE"/>
          </a:p>
        </p:txBody>
      </p:sp>
    </p:spTree>
    <p:extLst>
      <p:ext uri="{BB962C8B-B14F-4D97-AF65-F5344CB8AC3E}">
        <p14:creationId xmlns:p14="http://schemas.microsoft.com/office/powerpoint/2010/main" val="411944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 of papers using omics approaches for the detection of </a:t>
            </a:r>
            <a:r>
              <a:rPr lang="en-US" dirty="0" err="1"/>
              <a:t>mer</a:t>
            </a:r>
            <a:r>
              <a:rPr lang="en-US" dirty="0"/>
              <a:t> genes in different environments and mainly they are based on the construction of this HMM </a:t>
            </a:r>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25</a:t>
            </a:fld>
            <a:endParaRPr lang="en-SE"/>
          </a:p>
        </p:txBody>
      </p:sp>
    </p:spTree>
    <p:extLst>
      <p:ext uri="{BB962C8B-B14F-4D97-AF65-F5344CB8AC3E}">
        <p14:creationId xmlns:p14="http://schemas.microsoft.com/office/powerpoint/2010/main" val="322140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hypothesized that </a:t>
            </a:r>
            <a:r>
              <a:rPr lang="en-US" dirty="0" err="1"/>
              <a:t>merA</a:t>
            </a:r>
            <a:r>
              <a:rPr lang="en-US" dirty="0"/>
              <a:t> evolved from high temperature hydrothermal vents where Hg concentrations where elevated and the presence of this gene is demonstrated to have a clear fitness advantage specially in contaminated environments. (Evolved from ﬂavin-dependent disulﬁde oxidoreductases).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Unlike </a:t>
            </a:r>
            <a:r>
              <a:rPr lang="en-US" dirty="0" err="1"/>
              <a:t>merA</a:t>
            </a:r>
            <a:r>
              <a:rPr lang="en-US" dirty="0"/>
              <a:t>, </a:t>
            </a:r>
            <a:r>
              <a:rPr lang="en-US" dirty="0" err="1"/>
              <a:t>merB</a:t>
            </a:r>
            <a:r>
              <a:rPr lang="en-US" dirty="0"/>
              <a:t> has been </a:t>
            </a:r>
            <a:r>
              <a:rPr lang="en-US" dirty="0" err="1"/>
              <a:t>hypothesisez</a:t>
            </a:r>
            <a:r>
              <a:rPr lang="en-US" dirty="0"/>
              <a:t> to be recruited recently in the operon and from a mesophile origin. Probably it has been </a:t>
            </a:r>
            <a:r>
              <a:rPr lang="en-US" dirty="0" err="1"/>
              <a:t>acciquired</a:t>
            </a:r>
            <a:r>
              <a:rPr lang="en-US" dirty="0"/>
              <a:t> when </a:t>
            </a:r>
            <a:r>
              <a:rPr lang="en-US" dirty="0" err="1"/>
              <a:t>antropogenic</a:t>
            </a:r>
            <a:r>
              <a:rPr lang="en-US" dirty="0"/>
              <a:t> activities had led to an increase of </a:t>
            </a:r>
            <a:r>
              <a:rPr lang="en-US" dirty="0" err="1"/>
              <a:t>MeHg</a:t>
            </a:r>
            <a:r>
              <a:rPr lang="en-US" dirty="0"/>
              <a:t> concentrations, there is actually a higher presence in </a:t>
            </a:r>
            <a:r>
              <a:rPr lang="en-US" dirty="0" err="1"/>
              <a:t>MeHg</a:t>
            </a:r>
            <a:r>
              <a:rPr lang="en-US" dirty="0"/>
              <a:t> contaminated </a:t>
            </a:r>
            <a:r>
              <a:rPr lang="en-US" dirty="0" err="1"/>
              <a:t>evironemenst</a:t>
            </a:r>
            <a:r>
              <a:rPr lang="en-US" dirty="0"/>
              <a:t>. Also, it has been hypothesized that </a:t>
            </a:r>
            <a:r>
              <a:rPr lang="en-US" dirty="0" err="1"/>
              <a:t>MerB</a:t>
            </a:r>
            <a:r>
              <a:rPr lang="en-US" dirty="0"/>
              <a:t> evolution relates to cohabitation with </a:t>
            </a:r>
            <a:r>
              <a:rPr lang="en-US" dirty="0" err="1"/>
              <a:t>MeHg</a:t>
            </a:r>
            <a:r>
              <a:rPr lang="en-US" dirty="0"/>
              <a:t>- forming taxa and, thus, a possible role in detoxiﬁcation.</a:t>
            </a:r>
            <a:endParaRPr lang="en-SE" dirty="0"/>
          </a:p>
          <a:p>
            <a:endParaRPr lang="en-US" dirty="0"/>
          </a:p>
          <a:p>
            <a:endParaRPr lang="en-US" dirty="0"/>
          </a:p>
          <a:p>
            <a:r>
              <a:rPr lang="en-US" dirty="0"/>
              <a:t>The only homology known for </a:t>
            </a:r>
            <a:r>
              <a:rPr lang="en-US" dirty="0" err="1"/>
              <a:t>MerB</a:t>
            </a:r>
            <a:r>
              <a:rPr lang="en-US" dirty="0"/>
              <a:t> is a partial structural homology to </a:t>
            </a:r>
            <a:r>
              <a:rPr lang="en-US" dirty="0" err="1"/>
              <a:t>NosL</a:t>
            </a:r>
            <a:r>
              <a:rPr lang="en-US" dirty="0"/>
              <a:t>, a Cu(I)-binding lipoprotein which is a part of the nitrous reductase system;80 both enzymes share two “treble-clef”-like structures, typical to TRASH domains, in their active core.</a:t>
            </a:r>
          </a:p>
          <a:p>
            <a:endParaRPr lang="en-US" dirty="0"/>
          </a:p>
          <a:p>
            <a:endParaRPr lang="en-US" dirty="0"/>
          </a:p>
        </p:txBody>
      </p:sp>
      <p:sp>
        <p:nvSpPr>
          <p:cNvPr id="4" name="Slide Number Placeholder 3"/>
          <p:cNvSpPr>
            <a:spLocks noGrp="1"/>
          </p:cNvSpPr>
          <p:nvPr>
            <p:ph type="sldNum" sz="quarter" idx="5"/>
          </p:nvPr>
        </p:nvSpPr>
        <p:spPr/>
        <p:txBody>
          <a:bodyPr/>
          <a:lstStyle/>
          <a:p>
            <a:fld id="{5B9AE547-A27C-47C8-A485-F1C3E3AA1D26}" type="slidenum">
              <a:rPr lang="en-SE" smtClean="0"/>
              <a:t>3</a:t>
            </a:fld>
            <a:endParaRPr lang="en-SE"/>
          </a:p>
        </p:txBody>
      </p:sp>
    </p:spTree>
    <p:extLst>
      <p:ext uri="{BB962C8B-B14F-4D97-AF65-F5344CB8AC3E}">
        <p14:creationId xmlns:p14="http://schemas.microsoft.com/office/powerpoint/2010/main" val="3650579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merA</a:t>
            </a:r>
            <a:r>
              <a:rPr lang="en-US" dirty="0"/>
              <a:t> and </a:t>
            </a:r>
            <a:r>
              <a:rPr lang="en-US" dirty="0" err="1"/>
              <a:t>merB</a:t>
            </a:r>
            <a:r>
              <a:rPr lang="en-US" dirty="0"/>
              <a:t> genes have been detected in a wide variety of taxonomic groups with a high sequence diversity which </a:t>
            </a:r>
            <a:r>
              <a:rPr lang="en-US" dirty="0" err="1"/>
              <a:t>difficults</a:t>
            </a:r>
            <a:r>
              <a:rPr lang="en-US" dirty="0"/>
              <a:t> clearly its </a:t>
            </a:r>
            <a:r>
              <a:rPr lang="en-US" dirty="0" err="1"/>
              <a:t>identificatn</a:t>
            </a:r>
            <a:r>
              <a:rPr lang="en-US" dirty="0"/>
              <a:t> in environmental samples.</a:t>
            </a:r>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4</a:t>
            </a:fld>
            <a:endParaRPr lang="en-SE"/>
          </a:p>
        </p:txBody>
      </p:sp>
    </p:spTree>
    <p:extLst>
      <p:ext uri="{BB962C8B-B14F-4D97-AF65-F5344CB8AC3E}">
        <p14:creationId xmlns:p14="http://schemas.microsoft.com/office/powerpoint/2010/main" val="1764957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 have seen that not all genomes encode for both genes. As you can see in both the Venn diagram and the tree there are taxa coding only </a:t>
            </a:r>
            <a:r>
              <a:rPr lang="en-US" dirty="0" err="1"/>
              <a:t>merA</a:t>
            </a:r>
            <a:r>
              <a:rPr lang="en-US" dirty="0"/>
              <a:t> and others only </a:t>
            </a:r>
            <a:r>
              <a:rPr lang="en-US" dirty="0" err="1"/>
              <a:t>merB</a:t>
            </a:r>
            <a:r>
              <a:rPr lang="en-US" dirty="0"/>
              <a:t>. </a:t>
            </a:r>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5</a:t>
            </a:fld>
            <a:endParaRPr lang="en-SE"/>
          </a:p>
        </p:txBody>
      </p:sp>
    </p:spTree>
    <p:extLst>
      <p:ext uri="{BB962C8B-B14F-4D97-AF65-F5344CB8AC3E}">
        <p14:creationId xmlns:p14="http://schemas.microsoft.com/office/powerpoint/2010/main" val="3575743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8AA26-4B7D-1FF6-E6AE-A57F3C96F2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D92C0-FECA-41F9-B67E-DA6688DB00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5D37F-7D8F-2C68-FC91-C96846D2D679}"/>
              </a:ext>
            </a:extLst>
          </p:cNvPr>
          <p:cNvSpPr>
            <a:spLocks noGrp="1"/>
          </p:cNvSpPr>
          <p:nvPr>
            <p:ph type="body" idx="1"/>
          </p:nvPr>
        </p:nvSpPr>
        <p:spPr/>
        <p:txBody>
          <a:bodyPr/>
          <a:lstStyle/>
          <a:p>
            <a:r>
              <a:rPr lang="en-US" dirty="0"/>
              <a:t>Also, we have seen that not all genomes encode for both genes. As you can see in both the Venn diagram and the tree there are taxa coding only </a:t>
            </a:r>
            <a:r>
              <a:rPr lang="en-US" dirty="0" err="1"/>
              <a:t>merA</a:t>
            </a:r>
            <a:r>
              <a:rPr lang="en-US" dirty="0"/>
              <a:t> and others only </a:t>
            </a:r>
            <a:r>
              <a:rPr lang="en-US" dirty="0" err="1"/>
              <a:t>merB</a:t>
            </a:r>
            <a:r>
              <a:rPr lang="en-US" dirty="0"/>
              <a:t>. </a:t>
            </a:r>
          </a:p>
          <a:p>
            <a:r>
              <a:rPr lang="en-US" dirty="0"/>
              <a:t>Difference in </a:t>
            </a:r>
            <a:r>
              <a:rPr lang="en-US" dirty="0" err="1"/>
              <a:t>merA</a:t>
            </a:r>
            <a:r>
              <a:rPr lang="en-US" dirty="0"/>
              <a:t> and </a:t>
            </a:r>
            <a:r>
              <a:rPr lang="en-US" dirty="0" err="1"/>
              <a:t>merB</a:t>
            </a:r>
            <a:r>
              <a:rPr lang="en-US" dirty="0"/>
              <a:t> ratio depending on </a:t>
            </a:r>
            <a:r>
              <a:rPr lang="en-US"/>
              <a:t>the environment.</a:t>
            </a:r>
            <a:endParaRPr lang="en-SE" dirty="0"/>
          </a:p>
        </p:txBody>
      </p:sp>
      <p:sp>
        <p:nvSpPr>
          <p:cNvPr id="4" name="Slide Number Placeholder 3">
            <a:extLst>
              <a:ext uri="{FF2B5EF4-FFF2-40B4-BE49-F238E27FC236}">
                <a16:creationId xmlns:a16="http://schemas.microsoft.com/office/drawing/2014/main" id="{20B44B5A-697E-3363-53CF-B3568D879D1E}"/>
              </a:ext>
            </a:extLst>
          </p:cNvPr>
          <p:cNvSpPr>
            <a:spLocks noGrp="1"/>
          </p:cNvSpPr>
          <p:nvPr>
            <p:ph type="sldNum" sz="quarter" idx="5"/>
          </p:nvPr>
        </p:nvSpPr>
        <p:spPr/>
        <p:txBody>
          <a:bodyPr/>
          <a:lstStyle/>
          <a:p>
            <a:fld id="{5B9AE547-A27C-47C8-A485-F1C3E3AA1D26}" type="slidenum">
              <a:rPr lang="en-SE" smtClean="0"/>
              <a:t>6</a:t>
            </a:fld>
            <a:endParaRPr lang="en-SE"/>
          </a:p>
        </p:txBody>
      </p:sp>
    </p:spTree>
    <p:extLst>
      <p:ext uri="{BB962C8B-B14F-4D97-AF65-F5344CB8AC3E}">
        <p14:creationId xmlns:p14="http://schemas.microsoft.com/office/powerpoint/2010/main" val="3628589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questions.</a:t>
            </a:r>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7</a:t>
            </a:fld>
            <a:endParaRPr lang="en-SE"/>
          </a:p>
        </p:txBody>
      </p:sp>
    </p:spTree>
    <p:extLst>
      <p:ext uri="{BB962C8B-B14F-4D97-AF65-F5344CB8AC3E}">
        <p14:creationId xmlns:p14="http://schemas.microsoft.com/office/powerpoint/2010/main" val="3609607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review of Christakis and colleagues they summarize in this table possible Hg(II) detoxification mechanisms independent of </a:t>
            </a:r>
            <a:r>
              <a:rPr lang="en-US" dirty="0" err="1"/>
              <a:t>mer</a:t>
            </a:r>
            <a:r>
              <a:rPr lang="en-US" dirty="0"/>
              <a:t> system, thus, when </a:t>
            </a:r>
            <a:r>
              <a:rPr lang="en-US" dirty="0" err="1"/>
              <a:t>merA</a:t>
            </a:r>
            <a:r>
              <a:rPr lang="en-US" dirty="0"/>
              <a:t> is absence. Because they found that </a:t>
            </a:r>
            <a:r>
              <a:rPr lang="en-US" dirty="0" err="1"/>
              <a:t>merB</a:t>
            </a:r>
            <a:r>
              <a:rPr lang="en-US" dirty="0"/>
              <a:t> is more </a:t>
            </a:r>
            <a:r>
              <a:rPr lang="en-US" dirty="0" err="1"/>
              <a:t>oftern</a:t>
            </a:r>
            <a:r>
              <a:rPr lang="en-US" dirty="0"/>
              <a:t> found alone in the operon than </a:t>
            </a:r>
            <a:r>
              <a:rPr lang="en-US" dirty="0" err="1"/>
              <a:t>previouslt</a:t>
            </a:r>
            <a:r>
              <a:rPr lang="en-US" dirty="0"/>
              <a:t> though where </a:t>
            </a:r>
            <a:r>
              <a:rPr lang="en-US" dirty="0" err="1"/>
              <a:t>merA</a:t>
            </a:r>
            <a:r>
              <a:rPr lang="en-US" dirty="0"/>
              <a:t> was more commonly found without the </a:t>
            </a:r>
            <a:r>
              <a:rPr lang="en-US" dirty="0" err="1"/>
              <a:t>merB</a:t>
            </a:r>
            <a:r>
              <a:rPr lang="en-US" dirty="0"/>
              <a:t> gene.</a:t>
            </a:r>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8</a:t>
            </a:fld>
            <a:endParaRPr lang="en-SE"/>
          </a:p>
        </p:txBody>
      </p:sp>
    </p:spTree>
    <p:extLst>
      <p:ext uri="{BB962C8B-B14F-4D97-AF65-F5344CB8AC3E}">
        <p14:creationId xmlns:p14="http://schemas.microsoft.com/office/powerpoint/2010/main" val="2191326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this we want to focus in the seminar on how </a:t>
            </a:r>
            <a:r>
              <a:rPr lang="en-US" dirty="0" err="1"/>
              <a:t>merA</a:t>
            </a:r>
            <a:r>
              <a:rPr lang="en-US" dirty="0"/>
              <a:t> and </a:t>
            </a:r>
            <a:r>
              <a:rPr lang="en-US" dirty="0" err="1"/>
              <a:t>merB</a:t>
            </a:r>
            <a:r>
              <a:rPr lang="en-US" dirty="0"/>
              <a:t> genes have been identified in different studies and the methodologies available.</a:t>
            </a:r>
          </a:p>
          <a:p>
            <a:r>
              <a:rPr lang="en-US" dirty="0"/>
              <a:t>I will show two main methods, each of them have their own pros and cons. The first one is based on PCR and qPCR detection. There are different published studies using this </a:t>
            </a:r>
            <a:r>
              <a:rPr lang="en-US" dirty="0" err="1"/>
              <a:t>methodolohy</a:t>
            </a:r>
            <a:r>
              <a:rPr lang="en-US" dirty="0"/>
              <a:t> to detect mainly </a:t>
            </a:r>
            <a:r>
              <a:rPr lang="en-US" dirty="0" err="1"/>
              <a:t>merA</a:t>
            </a:r>
            <a:r>
              <a:rPr lang="en-US" dirty="0"/>
              <a:t> genes from different </a:t>
            </a:r>
            <a:r>
              <a:rPr lang="en-US" dirty="0" err="1"/>
              <a:t>environemtns</a:t>
            </a:r>
            <a:r>
              <a:rPr lang="en-US" dirty="0"/>
              <a:t>. </a:t>
            </a:r>
            <a:endParaRPr lang="en-SE" dirty="0"/>
          </a:p>
        </p:txBody>
      </p:sp>
      <p:sp>
        <p:nvSpPr>
          <p:cNvPr id="4" name="Slide Number Placeholder 3"/>
          <p:cNvSpPr>
            <a:spLocks noGrp="1"/>
          </p:cNvSpPr>
          <p:nvPr>
            <p:ph type="sldNum" sz="quarter" idx="5"/>
          </p:nvPr>
        </p:nvSpPr>
        <p:spPr/>
        <p:txBody>
          <a:bodyPr/>
          <a:lstStyle/>
          <a:p>
            <a:fld id="{5B9AE547-A27C-47C8-A485-F1C3E3AA1D26}" type="slidenum">
              <a:rPr lang="en-SE" smtClean="0"/>
              <a:t>9</a:t>
            </a:fld>
            <a:endParaRPr lang="en-SE"/>
          </a:p>
        </p:txBody>
      </p:sp>
    </p:spTree>
    <p:extLst>
      <p:ext uri="{BB962C8B-B14F-4D97-AF65-F5344CB8AC3E}">
        <p14:creationId xmlns:p14="http://schemas.microsoft.com/office/powerpoint/2010/main" val="2560905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we have metagenomics and </a:t>
            </a:r>
            <a:r>
              <a:rPr lang="en-US" dirty="0" err="1"/>
              <a:t>metatranscriptomics</a:t>
            </a:r>
            <a:r>
              <a:rPr lang="en-US" dirty="0"/>
              <a:t> which allow you to sequence all genes available in a sample and later identify the specific </a:t>
            </a:r>
            <a:r>
              <a:rPr lang="en-US" dirty="0" err="1"/>
              <a:t>merA</a:t>
            </a:r>
            <a:r>
              <a:rPr lang="en-US" dirty="0"/>
              <a:t> and </a:t>
            </a:r>
            <a:r>
              <a:rPr lang="en-US" dirty="0" err="1"/>
              <a:t>merB</a:t>
            </a:r>
            <a:r>
              <a:rPr lang="en-US" dirty="0"/>
              <a:t> genes. </a:t>
            </a:r>
          </a:p>
        </p:txBody>
      </p:sp>
      <p:sp>
        <p:nvSpPr>
          <p:cNvPr id="4" name="Slide Number Placeholder 3"/>
          <p:cNvSpPr>
            <a:spLocks noGrp="1"/>
          </p:cNvSpPr>
          <p:nvPr>
            <p:ph type="sldNum" sz="quarter" idx="5"/>
          </p:nvPr>
        </p:nvSpPr>
        <p:spPr/>
        <p:txBody>
          <a:bodyPr/>
          <a:lstStyle/>
          <a:p>
            <a:fld id="{5B9AE547-A27C-47C8-A485-F1C3E3AA1D26}" type="slidenum">
              <a:rPr lang="en-SE" smtClean="0"/>
              <a:t>10</a:t>
            </a:fld>
            <a:endParaRPr lang="en-SE"/>
          </a:p>
        </p:txBody>
      </p:sp>
    </p:spTree>
    <p:extLst>
      <p:ext uri="{BB962C8B-B14F-4D97-AF65-F5344CB8AC3E}">
        <p14:creationId xmlns:p14="http://schemas.microsoft.com/office/powerpoint/2010/main" val="38148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FC9AC-B0EA-42DD-BAD4-8D92C11E2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300574F1-6529-404A-9A05-13D0A4B697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40973928-D65E-4C1D-B029-9769FB2FD0F4}"/>
              </a:ext>
            </a:extLst>
          </p:cNvPr>
          <p:cNvSpPr>
            <a:spLocks noGrp="1"/>
          </p:cNvSpPr>
          <p:nvPr>
            <p:ph type="dt" sz="half" idx="10"/>
          </p:nvPr>
        </p:nvSpPr>
        <p:spPr/>
        <p:txBody>
          <a:bodyPr/>
          <a:lstStyle/>
          <a:p>
            <a:fld id="{1415C916-498A-49F6-B34C-8777FDDE2C10}" type="datetimeFigureOut">
              <a:rPr lang="en-SE" smtClean="0"/>
              <a:t>2025-11-18</a:t>
            </a:fld>
            <a:endParaRPr lang="en-SE"/>
          </a:p>
        </p:txBody>
      </p:sp>
      <p:sp>
        <p:nvSpPr>
          <p:cNvPr id="5" name="Footer Placeholder 4">
            <a:extLst>
              <a:ext uri="{FF2B5EF4-FFF2-40B4-BE49-F238E27FC236}">
                <a16:creationId xmlns:a16="http://schemas.microsoft.com/office/drawing/2014/main" id="{E87BB276-0196-48DB-9A16-7E6D3EC48F0F}"/>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C15693F-AD34-4157-A5CC-620ED54D3E5E}"/>
              </a:ext>
            </a:extLst>
          </p:cNvPr>
          <p:cNvSpPr>
            <a:spLocks noGrp="1"/>
          </p:cNvSpPr>
          <p:nvPr>
            <p:ph type="sldNum" sz="quarter" idx="12"/>
          </p:nvPr>
        </p:nvSpPr>
        <p:spPr/>
        <p:txBody>
          <a:bodyPr/>
          <a:lstStyle/>
          <a:p>
            <a:fld id="{E0D41750-67A2-47A8-83C1-962A2ED72E50}" type="slidenum">
              <a:rPr lang="en-SE" smtClean="0"/>
              <a:t>‹#›</a:t>
            </a:fld>
            <a:endParaRPr lang="en-SE"/>
          </a:p>
        </p:txBody>
      </p:sp>
    </p:spTree>
    <p:extLst>
      <p:ext uri="{BB962C8B-B14F-4D97-AF65-F5344CB8AC3E}">
        <p14:creationId xmlns:p14="http://schemas.microsoft.com/office/powerpoint/2010/main" val="3784206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6B212-8998-44E8-9349-4A9336045188}"/>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0560E7D7-E15C-45F6-9A55-6692E70809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7BEEEE65-D8C8-42E3-9696-CB6F5FC481D4}"/>
              </a:ext>
            </a:extLst>
          </p:cNvPr>
          <p:cNvSpPr>
            <a:spLocks noGrp="1"/>
          </p:cNvSpPr>
          <p:nvPr>
            <p:ph type="dt" sz="half" idx="10"/>
          </p:nvPr>
        </p:nvSpPr>
        <p:spPr/>
        <p:txBody>
          <a:bodyPr/>
          <a:lstStyle/>
          <a:p>
            <a:fld id="{1415C916-498A-49F6-B34C-8777FDDE2C10}" type="datetimeFigureOut">
              <a:rPr lang="en-SE" smtClean="0"/>
              <a:t>2025-11-18</a:t>
            </a:fld>
            <a:endParaRPr lang="en-SE"/>
          </a:p>
        </p:txBody>
      </p:sp>
      <p:sp>
        <p:nvSpPr>
          <p:cNvPr id="5" name="Footer Placeholder 4">
            <a:extLst>
              <a:ext uri="{FF2B5EF4-FFF2-40B4-BE49-F238E27FC236}">
                <a16:creationId xmlns:a16="http://schemas.microsoft.com/office/drawing/2014/main" id="{B9D535EE-5183-4DEE-96B5-3D966CD33097}"/>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6329CB5-8097-4795-9077-300BC275302A}"/>
              </a:ext>
            </a:extLst>
          </p:cNvPr>
          <p:cNvSpPr>
            <a:spLocks noGrp="1"/>
          </p:cNvSpPr>
          <p:nvPr>
            <p:ph type="sldNum" sz="quarter" idx="12"/>
          </p:nvPr>
        </p:nvSpPr>
        <p:spPr/>
        <p:txBody>
          <a:bodyPr/>
          <a:lstStyle/>
          <a:p>
            <a:fld id="{E0D41750-67A2-47A8-83C1-962A2ED72E50}" type="slidenum">
              <a:rPr lang="en-SE" smtClean="0"/>
              <a:t>‹#›</a:t>
            </a:fld>
            <a:endParaRPr lang="en-SE"/>
          </a:p>
        </p:txBody>
      </p:sp>
    </p:spTree>
    <p:extLst>
      <p:ext uri="{BB962C8B-B14F-4D97-AF65-F5344CB8AC3E}">
        <p14:creationId xmlns:p14="http://schemas.microsoft.com/office/powerpoint/2010/main" val="2935786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59676C-BBDA-45A2-86AC-FE65E015F8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0189F0CF-A953-4B2A-A36B-6D148F99CC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FC494282-CFD8-4D94-8AB2-0ED40423B205}"/>
              </a:ext>
            </a:extLst>
          </p:cNvPr>
          <p:cNvSpPr>
            <a:spLocks noGrp="1"/>
          </p:cNvSpPr>
          <p:nvPr>
            <p:ph type="dt" sz="half" idx="10"/>
          </p:nvPr>
        </p:nvSpPr>
        <p:spPr/>
        <p:txBody>
          <a:bodyPr/>
          <a:lstStyle/>
          <a:p>
            <a:fld id="{1415C916-498A-49F6-B34C-8777FDDE2C10}" type="datetimeFigureOut">
              <a:rPr lang="en-SE" smtClean="0"/>
              <a:t>2025-11-18</a:t>
            </a:fld>
            <a:endParaRPr lang="en-SE"/>
          </a:p>
        </p:txBody>
      </p:sp>
      <p:sp>
        <p:nvSpPr>
          <p:cNvPr id="5" name="Footer Placeholder 4">
            <a:extLst>
              <a:ext uri="{FF2B5EF4-FFF2-40B4-BE49-F238E27FC236}">
                <a16:creationId xmlns:a16="http://schemas.microsoft.com/office/drawing/2014/main" id="{93D7D82E-BCC1-43D9-9AFB-788315D6DF2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31570F83-C38A-4DC8-A0B9-1334D20B2792}"/>
              </a:ext>
            </a:extLst>
          </p:cNvPr>
          <p:cNvSpPr>
            <a:spLocks noGrp="1"/>
          </p:cNvSpPr>
          <p:nvPr>
            <p:ph type="sldNum" sz="quarter" idx="12"/>
          </p:nvPr>
        </p:nvSpPr>
        <p:spPr/>
        <p:txBody>
          <a:bodyPr/>
          <a:lstStyle/>
          <a:p>
            <a:fld id="{E0D41750-67A2-47A8-83C1-962A2ED72E50}" type="slidenum">
              <a:rPr lang="en-SE" smtClean="0"/>
              <a:t>‹#›</a:t>
            </a:fld>
            <a:endParaRPr lang="en-SE"/>
          </a:p>
        </p:txBody>
      </p:sp>
    </p:spTree>
    <p:extLst>
      <p:ext uri="{BB962C8B-B14F-4D97-AF65-F5344CB8AC3E}">
        <p14:creationId xmlns:p14="http://schemas.microsoft.com/office/powerpoint/2010/main" val="1735508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01AD-2B67-4932-B946-B7F11B557478}"/>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DDA46034-C95E-42B1-A939-F2240A075B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5F1765FA-E9E3-4683-8A76-948529788C17}"/>
              </a:ext>
            </a:extLst>
          </p:cNvPr>
          <p:cNvSpPr>
            <a:spLocks noGrp="1"/>
          </p:cNvSpPr>
          <p:nvPr>
            <p:ph type="dt" sz="half" idx="10"/>
          </p:nvPr>
        </p:nvSpPr>
        <p:spPr/>
        <p:txBody>
          <a:bodyPr/>
          <a:lstStyle/>
          <a:p>
            <a:fld id="{1415C916-498A-49F6-B34C-8777FDDE2C10}" type="datetimeFigureOut">
              <a:rPr lang="en-SE" smtClean="0"/>
              <a:t>2025-11-18</a:t>
            </a:fld>
            <a:endParaRPr lang="en-SE"/>
          </a:p>
        </p:txBody>
      </p:sp>
      <p:sp>
        <p:nvSpPr>
          <p:cNvPr id="5" name="Footer Placeholder 4">
            <a:extLst>
              <a:ext uri="{FF2B5EF4-FFF2-40B4-BE49-F238E27FC236}">
                <a16:creationId xmlns:a16="http://schemas.microsoft.com/office/drawing/2014/main" id="{D863722F-AE5E-4CED-A1B4-0CE66761A78E}"/>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FFBA03F-D042-42F5-A5A0-08646AECDB68}"/>
              </a:ext>
            </a:extLst>
          </p:cNvPr>
          <p:cNvSpPr>
            <a:spLocks noGrp="1"/>
          </p:cNvSpPr>
          <p:nvPr>
            <p:ph type="sldNum" sz="quarter" idx="12"/>
          </p:nvPr>
        </p:nvSpPr>
        <p:spPr/>
        <p:txBody>
          <a:bodyPr/>
          <a:lstStyle/>
          <a:p>
            <a:fld id="{E0D41750-67A2-47A8-83C1-962A2ED72E50}" type="slidenum">
              <a:rPr lang="en-SE" smtClean="0"/>
              <a:t>‹#›</a:t>
            </a:fld>
            <a:endParaRPr lang="en-SE"/>
          </a:p>
        </p:txBody>
      </p:sp>
    </p:spTree>
    <p:extLst>
      <p:ext uri="{BB962C8B-B14F-4D97-AF65-F5344CB8AC3E}">
        <p14:creationId xmlns:p14="http://schemas.microsoft.com/office/powerpoint/2010/main" val="2545452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C88E-058B-47BB-B3B6-57B815DECF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B9BAE496-9A0D-49B4-AEC7-A75DE2216F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6BA891-2B62-4ACF-8496-227D99598006}"/>
              </a:ext>
            </a:extLst>
          </p:cNvPr>
          <p:cNvSpPr>
            <a:spLocks noGrp="1"/>
          </p:cNvSpPr>
          <p:nvPr>
            <p:ph type="dt" sz="half" idx="10"/>
          </p:nvPr>
        </p:nvSpPr>
        <p:spPr/>
        <p:txBody>
          <a:bodyPr/>
          <a:lstStyle/>
          <a:p>
            <a:fld id="{1415C916-498A-49F6-B34C-8777FDDE2C10}" type="datetimeFigureOut">
              <a:rPr lang="en-SE" smtClean="0"/>
              <a:t>2025-11-18</a:t>
            </a:fld>
            <a:endParaRPr lang="en-SE"/>
          </a:p>
        </p:txBody>
      </p:sp>
      <p:sp>
        <p:nvSpPr>
          <p:cNvPr id="5" name="Footer Placeholder 4">
            <a:extLst>
              <a:ext uri="{FF2B5EF4-FFF2-40B4-BE49-F238E27FC236}">
                <a16:creationId xmlns:a16="http://schemas.microsoft.com/office/drawing/2014/main" id="{067A7CF0-09EF-4FA8-AEF9-27B829731290}"/>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68C1BC36-6FC8-40F4-BF00-0A74EE48C510}"/>
              </a:ext>
            </a:extLst>
          </p:cNvPr>
          <p:cNvSpPr>
            <a:spLocks noGrp="1"/>
          </p:cNvSpPr>
          <p:nvPr>
            <p:ph type="sldNum" sz="quarter" idx="12"/>
          </p:nvPr>
        </p:nvSpPr>
        <p:spPr/>
        <p:txBody>
          <a:bodyPr/>
          <a:lstStyle/>
          <a:p>
            <a:fld id="{E0D41750-67A2-47A8-83C1-962A2ED72E50}" type="slidenum">
              <a:rPr lang="en-SE" smtClean="0"/>
              <a:t>‹#›</a:t>
            </a:fld>
            <a:endParaRPr lang="en-SE"/>
          </a:p>
        </p:txBody>
      </p:sp>
    </p:spTree>
    <p:extLst>
      <p:ext uri="{BB962C8B-B14F-4D97-AF65-F5344CB8AC3E}">
        <p14:creationId xmlns:p14="http://schemas.microsoft.com/office/powerpoint/2010/main" val="73871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EEEB-9552-4D78-97A3-0CB2F9A82739}"/>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49C5D38C-9439-4D02-B0CB-C36A956793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D6B1E80D-2C9C-4988-AFFD-49D8906A2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D6EE4857-D3B1-4558-8F0C-CF0E8DF3C69D}"/>
              </a:ext>
            </a:extLst>
          </p:cNvPr>
          <p:cNvSpPr>
            <a:spLocks noGrp="1"/>
          </p:cNvSpPr>
          <p:nvPr>
            <p:ph type="dt" sz="half" idx="10"/>
          </p:nvPr>
        </p:nvSpPr>
        <p:spPr/>
        <p:txBody>
          <a:bodyPr/>
          <a:lstStyle/>
          <a:p>
            <a:fld id="{1415C916-498A-49F6-B34C-8777FDDE2C10}" type="datetimeFigureOut">
              <a:rPr lang="en-SE" smtClean="0"/>
              <a:t>2025-11-18</a:t>
            </a:fld>
            <a:endParaRPr lang="en-SE"/>
          </a:p>
        </p:txBody>
      </p:sp>
      <p:sp>
        <p:nvSpPr>
          <p:cNvPr id="6" name="Footer Placeholder 5">
            <a:extLst>
              <a:ext uri="{FF2B5EF4-FFF2-40B4-BE49-F238E27FC236}">
                <a16:creationId xmlns:a16="http://schemas.microsoft.com/office/drawing/2014/main" id="{3D003DC4-B58C-4851-B3A8-2434B55C9FDF}"/>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88260BD1-105B-4573-970E-17F06A023813}"/>
              </a:ext>
            </a:extLst>
          </p:cNvPr>
          <p:cNvSpPr>
            <a:spLocks noGrp="1"/>
          </p:cNvSpPr>
          <p:nvPr>
            <p:ph type="sldNum" sz="quarter" idx="12"/>
          </p:nvPr>
        </p:nvSpPr>
        <p:spPr/>
        <p:txBody>
          <a:bodyPr/>
          <a:lstStyle/>
          <a:p>
            <a:fld id="{E0D41750-67A2-47A8-83C1-962A2ED72E50}" type="slidenum">
              <a:rPr lang="en-SE" smtClean="0"/>
              <a:t>‹#›</a:t>
            </a:fld>
            <a:endParaRPr lang="en-SE"/>
          </a:p>
        </p:txBody>
      </p:sp>
    </p:spTree>
    <p:extLst>
      <p:ext uri="{BB962C8B-B14F-4D97-AF65-F5344CB8AC3E}">
        <p14:creationId xmlns:p14="http://schemas.microsoft.com/office/powerpoint/2010/main" val="3268123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4437-4A01-4F01-8E40-43A0051DFE57}"/>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E45BCA89-4B65-4A72-AA09-4BB8E51435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64C27D-30A6-407A-A431-269939CB94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EC85DD6B-BEF4-411B-BCC0-03C6F4FA15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5387DB-42B8-4776-BEB8-74F8836CAA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6AFB878F-11F5-4B5C-8390-38430CA2F2CB}"/>
              </a:ext>
            </a:extLst>
          </p:cNvPr>
          <p:cNvSpPr>
            <a:spLocks noGrp="1"/>
          </p:cNvSpPr>
          <p:nvPr>
            <p:ph type="dt" sz="half" idx="10"/>
          </p:nvPr>
        </p:nvSpPr>
        <p:spPr/>
        <p:txBody>
          <a:bodyPr/>
          <a:lstStyle/>
          <a:p>
            <a:fld id="{1415C916-498A-49F6-B34C-8777FDDE2C10}" type="datetimeFigureOut">
              <a:rPr lang="en-SE" smtClean="0"/>
              <a:t>2025-11-18</a:t>
            </a:fld>
            <a:endParaRPr lang="en-SE"/>
          </a:p>
        </p:txBody>
      </p:sp>
      <p:sp>
        <p:nvSpPr>
          <p:cNvPr id="8" name="Footer Placeholder 7">
            <a:extLst>
              <a:ext uri="{FF2B5EF4-FFF2-40B4-BE49-F238E27FC236}">
                <a16:creationId xmlns:a16="http://schemas.microsoft.com/office/drawing/2014/main" id="{342EDE30-DE5C-4D10-83E4-1F55EC3D5A3F}"/>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D3960598-CAD6-4E1C-B8FB-E3C04D805A07}"/>
              </a:ext>
            </a:extLst>
          </p:cNvPr>
          <p:cNvSpPr>
            <a:spLocks noGrp="1"/>
          </p:cNvSpPr>
          <p:nvPr>
            <p:ph type="sldNum" sz="quarter" idx="12"/>
          </p:nvPr>
        </p:nvSpPr>
        <p:spPr/>
        <p:txBody>
          <a:bodyPr/>
          <a:lstStyle/>
          <a:p>
            <a:fld id="{E0D41750-67A2-47A8-83C1-962A2ED72E50}" type="slidenum">
              <a:rPr lang="en-SE" smtClean="0"/>
              <a:t>‹#›</a:t>
            </a:fld>
            <a:endParaRPr lang="en-SE"/>
          </a:p>
        </p:txBody>
      </p:sp>
    </p:spTree>
    <p:extLst>
      <p:ext uri="{BB962C8B-B14F-4D97-AF65-F5344CB8AC3E}">
        <p14:creationId xmlns:p14="http://schemas.microsoft.com/office/powerpoint/2010/main" val="1799888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5F1B-8E20-4D9D-8A3A-C79D0D111431}"/>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C4B4ED3F-CC27-49EC-BE52-9BC952E69552}"/>
              </a:ext>
            </a:extLst>
          </p:cNvPr>
          <p:cNvSpPr>
            <a:spLocks noGrp="1"/>
          </p:cNvSpPr>
          <p:nvPr>
            <p:ph type="dt" sz="half" idx="10"/>
          </p:nvPr>
        </p:nvSpPr>
        <p:spPr/>
        <p:txBody>
          <a:bodyPr/>
          <a:lstStyle/>
          <a:p>
            <a:fld id="{1415C916-498A-49F6-B34C-8777FDDE2C10}" type="datetimeFigureOut">
              <a:rPr lang="en-SE" smtClean="0"/>
              <a:t>2025-11-18</a:t>
            </a:fld>
            <a:endParaRPr lang="en-SE"/>
          </a:p>
        </p:txBody>
      </p:sp>
      <p:sp>
        <p:nvSpPr>
          <p:cNvPr id="4" name="Footer Placeholder 3">
            <a:extLst>
              <a:ext uri="{FF2B5EF4-FFF2-40B4-BE49-F238E27FC236}">
                <a16:creationId xmlns:a16="http://schemas.microsoft.com/office/drawing/2014/main" id="{8206FBEC-462F-4BFC-B12F-3796D60105A4}"/>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E3215419-F58F-41DB-95AF-8A2EC1A3FFB8}"/>
              </a:ext>
            </a:extLst>
          </p:cNvPr>
          <p:cNvSpPr>
            <a:spLocks noGrp="1"/>
          </p:cNvSpPr>
          <p:nvPr>
            <p:ph type="sldNum" sz="quarter" idx="12"/>
          </p:nvPr>
        </p:nvSpPr>
        <p:spPr/>
        <p:txBody>
          <a:bodyPr/>
          <a:lstStyle/>
          <a:p>
            <a:fld id="{E0D41750-67A2-47A8-83C1-962A2ED72E50}" type="slidenum">
              <a:rPr lang="en-SE" smtClean="0"/>
              <a:t>‹#›</a:t>
            </a:fld>
            <a:endParaRPr lang="en-SE"/>
          </a:p>
        </p:txBody>
      </p:sp>
    </p:spTree>
    <p:extLst>
      <p:ext uri="{BB962C8B-B14F-4D97-AF65-F5344CB8AC3E}">
        <p14:creationId xmlns:p14="http://schemas.microsoft.com/office/powerpoint/2010/main" val="150612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989910-D32E-402A-8422-816B8044AB8A}"/>
              </a:ext>
            </a:extLst>
          </p:cNvPr>
          <p:cNvSpPr>
            <a:spLocks noGrp="1"/>
          </p:cNvSpPr>
          <p:nvPr>
            <p:ph type="dt" sz="half" idx="10"/>
          </p:nvPr>
        </p:nvSpPr>
        <p:spPr/>
        <p:txBody>
          <a:bodyPr/>
          <a:lstStyle/>
          <a:p>
            <a:fld id="{1415C916-498A-49F6-B34C-8777FDDE2C10}" type="datetimeFigureOut">
              <a:rPr lang="en-SE" smtClean="0"/>
              <a:t>2025-11-18</a:t>
            </a:fld>
            <a:endParaRPr lang="en-SE"/>
          </a:p>
        </p:txBody>
      </p:sp>
      <p:sp>
        <p:nvSpPr>
          <p:cNvPr id="3" name="Footer Placeholder 2">
            <a:extLst>
              <a:ext uri="{FF2B5EF4-FFF2-40B4-BE49-F238E27FC236}">
                <a16:creationId xmlns:a16="http://schemas.microsoft.com/office/drawing/2014/main" id="{0FF11535-0F2C-4787-9E5D-B68854DE4C61}"/>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DB753E3A-4A4C-441E-877A-06DEB43CB01D}"/>
              </a:ext>
            </a:extLst>
          </p:cNvPr>
          <p:cNvSpPr>
            <a:spLocks noGrp="1"/>
          </p:cNvSpPr>
          <p:nvPr>
            <p:ph type="sldNum" sz="quarter" idx="12"/>
          </p:nvPr>
        </p:nvSpPr>
        <p:spPr/>
        <p:txBody>
          <a:bodyPr/>
          <a:lstStyle/>
          <a:p>
            <a:fld id="{E0D41750-67A2-47A8-83C1-962A2ED72E50}" type="slidenum">
              <a:rPr lang="en-SE" smtClean="0"/>
              <a:t>‹#›</a:t>
            </a:fld>
            <a:endParaRPr lang="en-SE"/>
          </a:p>
        </p:txBody>
      </p:sp>
    </p:spTree>
    <p:extLst>
      <p:ext uri="{BB962C8B-B14F-4D97-AF65-F5344CB8AC3E}">
        <p14:creationId xmlns:p14="http://schemas.microsoft.com/office/powerpoint/2010/main" val="2044678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9D48-B69F-45D4-894C-F1C7B4CF42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4BE54959-A065-4152-89E2-5C28B6AAEF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C768FDB4-0550-40B9-B980-A5BE4B4A7C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355535-AF68-4275-9F52-13BCD3AA02F8}"/>
              </a:ext>
            </a:extLst>
          </p:cNvPr>
          <p:cNvSpPr>
            <a:spLocks noGrp="1"/>
          </p:cNvSpPr>
          <p:nvPr>
            <p:ph type="dt" sz="half" idx="10"/>
          </p:nvPr>
        </p:nvSpPr>
        <p:spPr/>
        <p:txBody>
          <a:bodyPr/>
          <a:lstStyle/>
          <a:p>
            <a:fld id="{1415C916-498A-49F6-B34C-8777FDDE2C10}" type="datetimeFigureOut">
              <a:rPr lang="en-SE" smtClean="0"/>
              <a:t>2025-11-18</a:t>
            </a:fld>
            <a:endParaRPr lang="en-SE"/>
          </a:p>
        </p:txBody>
      </p:sp>
      <p:sp>
        <p:nvSpPr>
          <p:cNvPr id="6" name="Footer Placeholder 5">
            <a:extLst>
              <a:ext uri="{FF2B5EF4-FFF2-40B4-BE49-F238E27FC236}">
                <a16:creationId xmlns:a16="http://schemas.microsoft.com/office/drawing/2014/main" id="{44382453-DCDC-4324-87B9-99459AF0E56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EBC20CE2-B2C5-4340-93DA-F622836FC447}"/>
              </a:ext>
            </a:extLst>
          </p:cNvPr>
          <p:cNvSpPr>
            <a:spLocks noGrp="1"/>
          </p:cNvSpPr>
          <p:nvPr>
            <p:ph type="sldNum" sz="quarter" idx="12"/>
          </p:nvPr>
        </p:nvSpPr>
        <p:spPr/>
        <p:txBody>
          <a:bodyPr/>
          <a:lstStyle/>
          <a:p>
            <a:fld id="{E0D41750-67A2-47A8-83C1-962A2ED72E50}" type="slidenum">
              <a:rPr lang="en-SE" smtClean="0"/>
              <a:t>‹#›</a:t>
            </a:fld>
            <a:endParaRPr lang="en-SE"/>
          </a:p>
        </p:txBody>
      </p:sp>
    </p:spTree>
    <p:extLst>
      <p:ext uri="{BB962C8B-B14F-4D97-AF65-F5344CB8AC3E}">
        <p14:creationId xmlns:p14="http://schemas.microsoft.com/office/powerpoint/2010/main" val="1939142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286F-8C77-4EE9-BDFA-D4C1CD5500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4ED04FD5-06F0-4529-BB5B-FA6E6C459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6995C905-F698-492A-A5AE-A247F814D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402C64-45CB-43F4-ACB3-D3094BFEB218}"/>
              </a:ext>
            </a:extLst>
          </p:cNvPr>
          <p:cNvSpPr>
            <a:spLocks noGrp="1"/>
          </p:cNvSpPr>
          <p:nvPr>
            <p:ph type="dt" sz="half" idx="10"/>
          </p:nvPr>
        </p:nvSpPr>
        <p:spPr/>
        <p:txBody>
          <a:bodyPr/>
          <a:lstStyle/>
          <a:p>
            <a:fld id="{1415C916-498A-49F6-B34C-8777FDDE2C10}" type="datetimeFigureOut">
              <a:rPr lang="en-SE" smtClean="0"/>
              <a:t>2025-11-18</a:t>
            </a:fld>
            <a:endParaRPr lang="en-SE"/>
          </a:p>
        </p:txBody>
      </p:sp>
      <p:sp>
        <p:nvSpPr>
          <p:cNvPr id="6" name="Footer Placeholder 5">
            <a:extLst>
              <a:ext uri="{FF2B5EF4-FFF2-40B4-BE49-F238E27FC236}">
                <a16:creationId xmlns:a16="http://schemas.microsoft.com/office/drawing/2014/main" id="{62D0E351-A1EA-48D9-AA04-67084C3ED8B1}"/>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A2639F71-DA52-44D2-A837-9DD60C404BBA}"/>
              </a:ext>
            </a:extLst>
          </p:cNvPr>
          <p:cNvSpPr>
            <a:spLocks noGrp="1"/>
          </p:cNvSpPr>
          <p:nvPr>
            <p:ph type="sldNum" sz="quarter" idx="12"/>
          </p:nvPr>
        </p:nvSpPr>
        <p:spPr/>
        <p:txBody>
          <a:bodyPr/>
          <a:lstStyle/>
          <a:p>
            <a:fld id="{E0D41750-67A2-47A8-83C1-962A2ED72E50}" type="slidenum">
              <a:rPr lang="en-SE" smtClean="0"/>
              <a:t>‹#›</a:t>
            </a:fld>
            <a:endParaRPr lang="en-SE"/>
          </a:p>
        </p:txBody>
      </p:sp>
    </p:spTree>
    <p:extLst>
      <p:ext uri="{BB962C8B-B14F-4D97-AF65-F5344CB8AC3E}">
        <p14:creationId xmlns:p14="http://schemas.microsoft.com/office/powerpoint/2010/main" val="4248478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4E0082-B889-4199-A41D-33F222E7D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941B4139-02E0-40A5-8BDA-6A5AB4CE19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6530181A-5920-49C7-A575-38AE2F187C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5C916-498A-49F6-B34C-8777FDDE2C10}" type="datetimeFigureOut">
              <a:rPr lang="en-SE" smtClean="0"/>
              <a:t>2025-11-18</a:t>
            </a:fld>
            <a:endParaRPr lang="en-SE"/>
          </a:p>
        </p:txBody>
      </p:sp>
      <p:sp>
        <p:nvSpPr>
          <p:cNvPr id="5" name="Footer Placeholder 4">
            <a:extLst>
              <a:ext uri="{FF2B5EF4-FFF2-40B4-BE49-F238E27FC236}">
                <a16:creationId xmlns:a16="http://schemas.microsoft.com/office/drawing/2014/main" id="{EE9130B2-8569-4BE6-9A65-6518D71C15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4E09E867-A069-4A2C-87EB-614D10E9C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D41750-67A2-47A8-83C1-962A2ED72E50}" type="slidenum">
              <a:rPr lang="en-SE" smtClean="0"/>
              <a:t>‹#›</a:t>
            </a:fld>
            <a:endParaRPr lang="en-SE"/>
          </a:p>
        </p:txBody>
      </p:sp>
    </p:spTree>
    <p:extLst>
      <p:ext uri="{BB962C8B-B14F-4D97-AF65-F5344CB8AC3E}">
        <p14:creationId xmlns:p14="http://schemas.microsoft.com/office/powerpoint/2010/main" val="2605977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hyperlink" Target="https://gitlab.com/pablo.sanchez/merverify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lab.com/pablo.sanchez/merverifyer"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93379" y="2345209"/>
            <a:ext cx="1852472" cy="185247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4CC0"/>
            </a:solidFill>
          </p:spPr>
        </p:sp>
        <p:sp>
          <p:nvSpPr>
            <p:cNvPr id="4" name="TextBox 4"/>
            <p:cNvSpPr txBox="1"/>
            <p:nvPr/>
          </p:nvSpPr>
          <p:spPr>
            <a:xfrm>
              <a:off x="76200" y="123825"/>
              <a:ext cx="660400" cy="612775"/>
            </a:xfrm>
            <a:prstGeom prst="rect">
              <a:avLst/>
            </a:prstGeom>
          </p:spPr>
          <p:txBody>
            <a:bodyPr lIns="47625" tIns="47625" rIns="47625" bIns="47625" rtlCol="0" anchor="ctr"/>
            <a:lstStyle/>
            <a:p>
              <a:pPr algn="ctr">
                <a:lnSpc>
                  <a:spcPts val="1519"/>
                </a:lnSpc>
              </a:pPr>
              <a:endParaRPr sz="1688"/>
            </a:p>
          </p:txBody>
        </p:sp>
      </p:grpSp>
      <p:sp>
        <p:nvSpPr>
          <p:cNvPr id="5" name="Freeform 5"/>
          <p:cNvSpPr/>
          <p:nvPr/>
        </p:nvSpPr>
        <p:spPr>
          <a:xfrm>
            <a:off x="0" y="5236519"/>
            <a:ext cx="12265572" cy="2948026"/>
          </a:xfrm>
          <a:custGeom>
            <a:avLst/>
            <a:gdLst/>
            <a:ahLst/>
            <a:cxnLst/>
            <a:rect l="l" t="t" r="r" b="b"/>
            <a:pathLst>
              <a:path w="9753600" h="3144561">
                <a:moveTo>
                  <a:pt x="0" y="0"/>
                </a:moveTo>
                <a:lnTo>
                  <a:pt x="9753600" y="0"/>
                </a:lnTo>
                <a:lnTo>
                  <a:pt x="9753600" y="3144560"/>
                </a:lnTo>
                <a:lnTo>
                  <a:pt x="0" y="3144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295600" y="-1276540"/>
            <a:ext cx="2582910" cy="258291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4CC0"/>
            </a:solidFill>
          </p:spPr>
        </p:sp>
        <p:sp>
          <p:nvSpPr>
            <p:cNvPr id="8" name="TextBox 8"/>
            <p:cNvSpPr txBox="1"/>
            <p:nvPr/>
          </p:nvSpPr>
          <p:spPr>
            <a:xfrm>
              <a:off x="76200" y="123825"/>
              <a:ext cx="660400" cy="612775"/>
            </a:xfrm>
            <a:prstGeom prst="rect">
              <a:avLst/>
            </a:prstGeom>
          </p:spPr>
          <p:txBody>
            <a:bodyPr lIns="47625" tIns="47625" rIns="47625" bIns="47625" rtlCol="0" anchor="ctr"/>
            <a:lstStyle/>
            <a:p>
              <a:pPr algn="ctr">
                <a:lnSpc>
                  <a:spcPts val="1519"/>
                </a:lnSpc>
              </a:pPr>
              <a:endParaRPr sz="1688"/>
            </a:p>
          </p:txBody>
        </p:sp>
      </p:grpSp>
      <p:sp>
        <p:nvSpPr>
          <p:cNvPr id="9" name="Freeform 9"/>
          <p:cNvSpPr/>
          <p:nvPr/>
        </p:nvSpPr>
        <p:spPr>
          <a:xfrm>
            <a:off x="2209800" y="4898094"/>
            <a:ext cx="961701" cy="961701"/>
          </a:xfrm>
          <a:custGeom>
            <a:avLst/>
            <a:gdLst/>
            <a:ahLst/>
            <a:cxnLst/>
            <a:rect l="l" t="t" r="r" b="b"/>
            <a:pathLst>
              <a:path w="1025814" h="1025814">
                <a:moveTo>
                  <a:pt x="0" y="0"/>
                </a:moveTo>
                <a:lnTo>
                  <a:pt x="1025814" y="0"/>
                </a:lnTo>
                <a:lnTo>
                  <a:pt x="1025814" y="1025814"/>
                </a:lnTo>
                <a:lnTo>
                  <a:pt x="0" y="1025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791429" y="1619995"/>
            <a:ext cx="6609143" cy="1208088"/>
          </a:xfrm>
          <a:prstGeom prst="rect">
            <a:avLst/>
          </a:prstGeom>
        </p:spPr>
        <p:txBody>
          <a:bodyPr lIns="0" tIns="0" rIns="0" bIns="0" rtlCol="0" anchor="t">
            <a:spAutoFit/>
          </a:bodyPr>
          <a:lstStyle/>
          <a:p>
            <a:pPr algn="ctr">
              <a:lnSpc>
                <a:spcPts val="4725"/>
              </a:lnSpc>
            </a:pPr>
            <a:r>
              <a:rPr lang="en-US" sz="5250" dirty="0">
                <a:solidFill>
                  <a:srgbClr val="1F3685"/>
                </a:solidFill>
                <a:latin typeface="Archivo Black"/>
                <a:ea typeface="Archivo Black"/>
                <a:cs typeface="Archivo Black"/>
                <a:sym typeface="Archivo Black"/>
              </a:rPr>
              <a:t>Verification of </a:t>
            </a:r>
            <a:r>
              <a:rPr lang="en-US" sz="5250" i="1" dirty="0" err="1">
                <a:solidFill>
                  <a:srgbClr val="1F3685"/>
                </a:solidFill>
                <a:latin typeface="Archivo Black"/>
                <a:ea typeface="Archivo Black"/>
                <a:cs typeface="Archivo Black"/>
                <a:sym typeface="Archivo Black"/>
              </a:rPr>
              <a:t>merAB</a:t>
            </a:r>
            <a:r>
              <a:rPr lang="en-US" sz="5250" dirty="0">
                <a:solidFill>
                  <a:srgbClr val="1F3685"/>
                </a:solidFill>
                <a:latin typeface="Archivo Black"/>
                <a:ea typeface="Archivo Black"/>
                <a:cs typeface="Archivo Black"/>
                <a:sym typeface="Archivo Black"/>
              </a:rPr>
              <a:t> sequences</a:t>
            </a:r>
          </a:p>
        </p:txBody>
      </p:sp>
      <p:sp>
        <p:nvSpPr>
          <p:cNvPr id="11" name="TextBox 11"/>
          <p:cNvSpPr txBox="1"/>
          <p:nvPr/>
        </p:nvSpPr>
        <p:spPr>
          <a:xfrm>
            <a:off x="3880345" y="3429000"/>
            <a:ext cx="4504881" cy="520142"/>
          </a:xfrm>
          <a:prstGeom prst="rect">
            <a:avLst/>
          </a:prstGeom>
        </p:spPr>
        <p:txBody>
          <a:bodyPr wrap="square" lIns="0" tIns="0" rIns="0" bIns="0" rtlCol="0" anchor="t">
            <a:spAutoFit/>
          </a:bodyPr>
          <a:lstStyle/>
          <a:p>
            <a:pPr algn="ctr">
              <a:lnSpc>
                <a:spcPts val="2025"/>
              </a:lnSpc>
            </a:pPr>
            <a:r>
              <a:rPr lang="en-US" sz="2250" dirty="0">
                <a:solidFill>
                  <a:srgbClr val="000000"/>
                </a:solidFill>
                <a:latin typeface="Montserrat"/>
                <a:ea typeface="Montserrat"/>
                <a:cs typeface="Montserrat"/>
                <a:sym typeface="Montserrat"/>
              </a:rPr>
              <a:t>Isabel Sanz-</a:t>
            </a:r>
            <a:r>
              <a:rPr lang="en-US" sz="2250" dirty="0" err="1">
                <a:solidFill>
                  <a:srgbClr val="000000"/>
                </a:solidFill>
                <a:latin typeface="Montserrat"/>
                <a:ea typeface="Montserrat"/>
                <a:cs typeface="Montserrat"/>
                <a:sym typeface="Montserrat"/>
              </a:rPr>
              <a:t>Sáez</a:t>
            </a:r>
            <a:r>
              <a:rPr lang="en-US" sz="2250" dirty="0">
                <a:solidFill>
                  <a:srgbClr val="000000"/>
                </a:solidFill>
                <a:latin typeface="Montserrat"/>
                <a:ea typeface="Montserrat"/>
                <a:cs typeface="Montserrat"/>
                <a:sym typeface="Montserrat"/>
              </a:rPr>
              <a:t> </a:t>
            </a:r>
          </a:p>
          <a:p>
            <a:pPr algn="ctr">
              <a:lnSpc>
                <a:spcPts val="2025"/>
              </a:lnSpc>
            </a:pPr>
            <a:r>
              <a:rPr lang="en-US" sz="2250" dirty="0">
                <a:solidFill>
                  <a:srgbClr val="000000"/>
                </a:solidFill>
                <a:latin typeface="Montserrat"/>
                <a:ea typeface="Montserrat"/>
                <a:cs typeface="Montserrat"/>
                <a:sym typeface="Montserrat"/>
              </a:rPr>
              <a:t>Workshop hands-on Session</a:t>
            </a:r>
          </a:p>
        </p:txBody>
      </p:sp>
      <p:sp>
        <p:nvSpPr>
          <p:cNvPr id="12" name="TextBox 12"/>
          <p:cNvSpPr txBox="1"/>
          <p:nvPr/>
        </p:nvSpPr>
        <p:spPr>
          <a:xfrm>
            <a:off x="5099441" y="1016858"/>
            <a:ext cx="1993120" cy="197746"/>
          </a:xfrm>
          <a:prstGeom prst="rect">
            <a:avLst/>
          </a:prstGeom>
        </p:spPr>
        <p:txBody>
          <a:bodyPr lIns="0" tIns="0" rIns="0" bIns="0" rtlCol="0" anchor="t">
            <a:spAutoFit/>
          </a:bodyPr>
          <a:lstStyle/>
          <a:p>
            <a:pPr algn="ctr">
              <a:lnSpc>
                <a:spcPts val="1519"/>
              </a:lnSpc>
            </a:pPr>
            <a:r>
              <a:rPr lang="en-US" sz="1688" dirty="0">
                <a:solidFill>
                  <a:srgbClr val="000000"/>
                </a:solidFill>
                <a:latin typeface="Montserrat"/>
                <a:ea typeface="Montserrat"/>
                <a:cs typeface="Montserrat"/>
                <a:sym typeface="Montserrat"/>
              </a:rPr>
              <a:t>November 2025</a:t>
            </a:r>
          </a:p>
        </p:txBody>
      </p:sp>
      <p:sp>
        <p:nvSpPr>
          <p:cNvPr id="13" name="Freeform 13"/>
          <p:cNvSpPr/>
          <p:nvPr/>
        </p:nvSpPr>
        <p:spPr>
          <a:xfrm>
            <a:off x="9858267" y="-412888"/>
            <a:ext cx="1006947" cy="1006947"/>
          </a:xfrm>
          <a:custGeom>
            <a:avLst/>
            <a:gdLst/>
            <a:ahLst/>
            <a:cxnLst/>
            <a:rect l="l" t="t" r="r" b="b"/>
            <a:pathLst>
              <a:path w="1074077" h="1074077">
                <a:moveTo>
                  <a:pt x="0" y="0"/>
                </a:moveTo>
                <a:lnTo>
                  <a:pt x="1074076" y="0"/>
                </a:lnTo>
                <a:lnTo>
                  <a:pt x="1074076" y="1074076"/>
                </a:lnTo>
                <a:lnTo>
                  <a:pt x="0" y="1074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5" name="Picture 14">
            <a:extLst>
              <a:ext uri="{FF2B5EF4-FFF2-40B4-BE49-F238E27FC236}">
                <a16:creationId xmlns:a16="http://schemas.microsoft.com/office/drawing/2014/main" id="{B0D6834A-E4C0-41D0-9AD2-BF5062B89DC2}"/>
              </a:ext>
            </a:extLst>
          </p:cNvPr>
          <p:cNvPicPr>
            <a:picLocks noChangeAspect="1"/>
          </p:cNvPicPr>
          <p:nvPr/>
        </p:nvPicPr>
        <p:blipFill rotWithShape="1">
          <a:blip r:embed="rId6">
            <a:extLst>
              <a:ext uri="{28A0092B-C50C-407E-A947-70E740481C1C}">
                <a14:useLocalDpi xmlns:a14="http://schemas.microsoft.com/office/drawing/2010/main" val="0"/>
              </a:ext>
            </a:extLst>
          </a:blip>
          <a:srcRect r="10284" b="10284"/>
          <a:stretch/>
        </p:blipFill>
        <p:spPr>
          <a:xfrm>
            <a:off x="9554865" y="4061270"/>
            <a:ext cx="1638514" cy="1798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4F844E-863C-4EEC-A08A-A10E0B15BEC0}"/>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to detect those genes?</a:t>
            </a:r>
            <a:endParaRPr lang="en-SE" sz="4000" dirty="0"/>
          </a:p>
        </p:txBody>
      </p:sp>
      <p:cxnSp>
        <p:nvCxnSpPr>
          <p:cNvPr id="5" name="Straight Connector 4">
            <a:extLst>
              <a:ext uri="{FF2B5EF4-FFF2-40B4-BE49-F238E27FC236}">
                <a16:creationId xmlns:a16="http://schemas.microsoft.com/office/drawing/2014/main" id="{2A247C58-B5EC-48B3-ADD9-06B9F6197602}"/>
              </a:ext>
            </a:extLst>
          </p:cNvPr>
          <p:cNvCxnSpPr>
            <a:cxnSpLocks/>
          </p:cNvCxnSpPr>
          <p:nvPr/>
        </p:nvCxnSpPr>
        <p:spPr>
          <a:xfrm>
            <a:off x="195943" y="765958"/>
            <a:ext cx="10776857" cy="53439"/>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What is Real-Time PCR (qPCR)? | Bio-Rad">
            <a:extLst>
              <a:ext uri="{FF2B5EF4-FFF2-40B4-BE49-F238E27FC236}">
                <a16:creationId xmlns:a16="http://schemas.microsoft.com/office/drawing/2014/main" id="{7C77178D-B2F4-4F1D-9E25-6E87DD939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701" y="1844758"/>
            <a:ext cx="3971925" cy="3714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92E873-818B-403C-8320-C60CA987E4C4}"/>
              </a:ext>
            </a:extLst>
          </p:cNvPr>
          <p:cNvSpPr txBox="1"/>
          <p:nvPr/>
        </p:nvSpPr>
        <p:spPr>
          <a:xfrm>
            <a:off x="903701" y="1371600"/>
            <a:ext cx="1789272"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PCR and qPCR</a:t>
            </a:r>
            <a:endParaRPr lang="en-SE" dirty="0"/>
          </a:p>
        </p:txBody>
      </p:sp>
      <p:sp>
        <p:nvSpPr>
          <p:cNvPr id="14" name="TextBox 13">
            <a:extLst>
              <a:ext uri="{FF2B5EF4-FFF2-40B4-BE49-F238E27FC236}">
                <a16:creationId xmlns:a16="http://schemas.microsoft.com/office/drawing/2014/main" id="{A8AED73A-AA48-480B-9B6D-274BCADF95CE}"/>
              </a:ext>
            </a:extLst>
          </p:cNvPr>
          <p:cNvSpPr txBox="1"/>
          <p:nvPr/>
        </p:nvSpPr>
        <p:spPr>
          <a:xfrm>
            <a:off x="6321467" y="1391778"/>
            <a:ext cx="4248984"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Metagenomics and </a:t>
            </a:r>
            <a:r>
              <a:rPr lang="en-US" dirty="0" err="1"/>
              <a:t>metatranscriptomics</a:t>
            </a:r>
            <a:endParaRPr lang="en-SE" dirty="0"/>
          </a:p>
        </p:txBody>
      </p:sp>
      <p:pic>
        <p:nvPicPr>
          <p:cNvPr id="19" name="Picture 18">
            <a:extLst>
              <a:ext uri="{FF2B5EF4-FFF2-40B4-BE49-F238E27FC236}">
                <a16:creationId xmlns:a16="http://schemas.microsoft.com/office/drawing/2014/main" id="{F1F3F2DE-2265-4D13-9A6C-528476F03F2A}"/>
              </a:ext>
            </a:extLst>
          </p:cNvPr>
          <p:cNvPicPr>
            <a:picLocks noChangeAspect="1"/>
          </p:cNvPicPr>
          <p:nvPr/>
        </p:nvPicPr>
        <p:blipFill>
          <a:blip r:embed="rId4"/>
          <a:stretch>
            <a:fillRect/>
          </a:stretch>
        </p:blipFill>
        <p:spPr>
          <a:xfrm>
            <a:off x="6469559" y="1985563"/>
            <a:ext cx="1505160" cy="2162477"/>
          </a:xfrm>
          <a:prstGeom prst="rect">
            <a:avLst/>
          </a:prstGeom>
        </p:spPr>
      </p:pic>
      <p:pic>
        <p:nvPicPr>
          <p:cNvPr id="23" name="Picture 22">
            <a:extLst>
              <a:ext uri="{FF2B5EF4-FFF2-40B4-BE49-F238E27FC236}">
                <a16:creationId xmlns:a16="http://schemas.microsoft.com/office/drawing/2014/main" id="{9C0B00F3-EEA6-4385-840F-E66E37A3092F}"/>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8498260" y="1985563"/>
            <a:ext cx="1505160" cy="2162477"/>
          </a:xfrm>
          <a:prstGeom prst="rect">
            <a:avLst/>
          </a:prstGeom>
        </p:spPr>
      </p:pic>
      <p:sp>
        <p:nvSpPr>
          <p:cNvPr id="20" name="TextBox 19">
            <a:extLst>
              <a:ext uri="{FF2B5EF4-FFF2-40B4-BE49-F238E27FC236}">
                <a16:creationId xmlns:a16="http://schemas.microsoft.com/office/drawing/2014/main" id="{C682408D-02C6-4D4E-B44D-7A9D5E4D8CD9}"/>
              </a:ext>
            </a:extLst>
          </p:cNvPr>
          <p:cNvSpPr txBox="1"/>
          <p:nvPr/>
        </p:nvSpPr>
        <p:spPr>
          <a:xfrm>
            <a:off x="6545246" y="4227615"/>
            <a:ext cx="1900713" cy="646331"/>
          </a:xfrm>
          <a:prstGeom prst="rect">
            <a:avLst/>
          </a:prstGeom>
          <a:noFill/>
        </p:spPr>
        <p:txBody>
          <a:bodyPr wrap="none" rtlCol="0">
            <a:spAutoFit/>
          </a:bodyPr>
          <a:lstStyle/>
          <a:p>
            <a:pPr algn="ctr"/>
            <a:r>
              <a:rPr lang="en-US" dirty="0"/>
              <a:t>Who is there?</a:t>
            </a:r>
          </a:p>
          <a:p>
            <a:pPr algn="ctr"/>
            <a:r>
              <a:rPr lang="en-US" dirty="0"/>
              <a:t>Putative function?</a:t>
            </a:r>
            <a:endParaRPr lang="en-SE" dirty="0"/>
          </a:p>
        </p:txBody>
      </p:sp>
      <p:sp>
        <p:nvSpPr>
          <p:cNvPr id="25" name="TextBox 24">
            <a:extLst>
              <a:ext uri="{FF2B5EF4-FFF2-40B4-BE49-F238E27FC236}">
                <a16:creationId xmlns:a16="http://schemas.microsoft.com/office/drawing/2014/main" id="{A026BC02-6D3E-4721-B093-5E6361F3F2BE}"/>
              </a:ext>
            </a:extLst>
          </p:cNvPr>
          <p:cNvSpPr txBox="1"/>
          <p:nvPr/>
        </p:nvSpPr>
        <p:spPr>
          <a:xfrm>
            <a:off x="8704576" y="4227615"/>
            <a:ext cx="1544975" cy="369332"/>
          </a:xfrm>
          <a:prstGeom prst="rect">
            <a:avLst/>
          </a:prstGeom>
          <a:noFill/>
        </p:spPr>
        <p:txBody>
          <a:bodyPr wrap="none" rtlCol="0">
            <a:spAutoFit/>
          </a:bodyPr>
          <a:lstStyle/>
          <a:p>
            <a:pPr algn="ctr"/>
            <a:r>
              <a:rPr lang="en-US" dirty="0"/>
              <a:t>Who is active?</a:t>
            </a:r>
            <a:endParaRPr lang="en-SE" dirty="0"/>
          </a:p>
        </p:txBody>
      </p:sp>
    </p:spTree>
    <p:extLst>
      <p:ext uri="{BB962C8B-B14F-4D97-AF65-F5344CB8AC3E}">
        <p14:creationId xmlns:p14="http://schemas.microsoft.com/office/powerpoint/2010/main" val="313558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4F844E-863C-4EEC-A08A-A10E0B15BEC0}"/>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to detect those genes?</a:t>
            </a:r>
            <a:endParaRPr lang="en-SE" sz="4000" dirty="0"/>
          </a:p>
        </p:txBody>
      </p:sp>
      <p:cxnSp>
        <p:nvCxnSpPr>
          <p:cNvPr id="5" name="Straight Connector 4">
            <a:extLst>
              <a:ext uri="{FF2B5EF4-FFF2-40B4-BE49-F238E27FC236}">
                <a16:creationId xmlns:a16="http://schemas.microsoft.com/office/drawing/2014/main" id="{2A247C58-B5EC-48B3-ADD9-06B9F6197602}"/>
              </a:ext>
            </a:extLst>
          </p:cNvPr>
          <p:cNvCxnSpPr>
            <a:cxnSpLocks/>
          </p:cNvCxnSpPr>
          <p:nvPr/>
        </p:nvCxnSpPr>
        <p:spPr>
          <a:xfrm>
            <a:off x="195943" y="765958"/>
            <a:ext cx="10776857" cy="53439"/>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E92E873-818B-403C-8320-C60CA987E4C4}"/>
              </a:ext>
            </a:extLst>
          </p:cNvPr>
          <p:cNvSpPr txBox="1"/>
          <p:nvPr/>
        </p:nvSpPr>
        <p:spPr>
          <a:xfrm>
            <a:off x="903701" y="1371600"/>
            <a:ext cx="4130490"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Pros and cons of the different methods</a:t>
            </a:r>
            <a:endParaRPr lang="en-SE" dirty="0"/>
          </a:p>
        </p:txBody>
      </p:sp>
      <p:graphicFrame>
        <p:nvGraphicFramePr>
          <p:cNvPr id="3" name="Table 2">
            <a:extLst>
              <a:ext uri="{FF2B5EF4-FFF2-40B4-BE49-F238E27FC236}">
                <a16:creationId xmlns:a16="http://schemas.microsoft.com/office/drawing/2014/main" id="{A7068515-F53C-49EB-B380-85391FE8A693}"/>
              </a:ext>
            </a:extLst>
          </p:cNvPr>
          <p:cNvGraphicFramePr>
            <a:graphicFrameLocks noGrp="1"/>
          </p:cNvGraphicFramePr>
          <p:nvPr>
            <p:extLst>
              <p:ext uri="{D42A27DB-BD31-4B8C-83A1-F6EECF244321}">
                <p14:modId xmlns:p14="http://schemas.microsoft.com/office/powerpoint/2010/main" val="2205443023"/>
              </p:ext>
            </p:extLst>
          </p:nvPr>
        </p:nvGraphicFramePr>
        <p:xfrm>
          <a:off x="458598" y="2053006"/>
          <a:ext cx="11274803" cy="3798396"/>
        </p:xfrm>
        <a:graphic>
          <a:graphicData uri="http://schemas.openxmlformats.org/drawingml/2006/table">
            <a:tbl>
              <a:tblPr firstRow="1" firstCol="1">
                <a:tableStyleId>{7DF18680-E054-41AD-8BC1-D1AEF772440D}</a:tableStyleId>
              </a:tblPr>
              <a:tblGrid>
                <a:gridCol w="1961507">
                  <a:extLst>
                    <a:ext uri="{9D8B030D-6E8A-4147-A177-3AD203B41FA5}">
                      <a16:colId xmlns:a16="http://schemas.microsoft.com/office/drawing/2014/main" val="1668274898"/>
                    </a:ext>
                  </a:extLst>
                </a:gridCol>
                <a:gridCol w="2841868">
                  <a:extLst>
                    <a:ext uri="{9D8B030D-6E8A-4147-A177-3AD203B41FA5}">
                      <a16:colId xmlns:a16="http://schemas.microsoft.com/office/drawing/2014/main" val="611839001"/>
                    </a:ext>
                  </a:extLst>
                </a:gridCol>
                <a:gridCol w="6471428">
                  <a:extLst>
                    <a:ext uri="{9D8B030D-6E8A-4147-A177-3AD203B41FA5}">
                      <a16:colId xmlns:a16="http://schemas.microsoft.com/office/drawing/2014/main" val="760861132"/>
                    </a:ext>
                  </a:extLst>
                </a:gridCol>
              </a:tblGrid>
              <a:tr h="422044">
                <a:tc>
                  <a:txBody>
                    <a:bodyPr/>
                    <a:lstStyle/>
                    <a:p>
                      <a:pPr algn="ctr" fontAlgn="t"/>
                      <a:r>
                        <a:rPr lang="es-ES" sz="1800" u="none" strike="noStrike" dirty="0" err="1">
                          <a:effectLst/>
                        </a:rPr>
                        <a:t>Feature</a:t>
                      </a:r>
                      <a:endParaRPr lang="es-E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t"/>
                      <a:r>
                        <a:rPr lang="es-ES" sz="1800" u="none" strike="noStrike" dirty="0">
                          <a:effectLst/>
                        </a:rPr>
                        <a:t>PCR/</a:t>
                      </a:r>
                      <a:r>
                        <a:rPr lang="es-ES" sz="1800" u="none" strike="noStrike" dirty="0" err="1">
                          <a:effectLst/>
                        </a:rPr>
                        <a:t>qPCR</a:t>
                      </a:r>
                      <a:endParaRPr lang="es-ES" sz="18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t"/>
                      <a:r>
                        <a:rPr lang="es-ES" sz="1800" u="none" strike="noStrike" dirty="0" err="1">
                          <a:effectLst/>
                        </a:rPr>
                        <a:t>Metagenomics</a:t>
                      </a:r>
                      <a:r>
                        <a:rPr lang="es-ES" sz="1800" u="none" strike="noStrike" dirty="0">
                          <a:effectLst/>
                        </a:rPr>
                        <a:t>/</a:t>
                      </a:r>
                      <a:r>
                        <a:rPr lang="es-ES" sz="1800" u="none" strike="noStrike" dirty="0" err="1">
                          <a:effectLst/>
                        </a:rPr>
                        <a:t>Metatranscriptomics</a:t>
                      </a:r>
                      <a:endParaRPr lang="es-ES" sz="18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30757929"/>
                  </a:ext>
                </a:extLst>
              </a:tr>
              <a:tr h="422044">
                <a:tc>
                  <a:txBody>
                    <a:bodyPr/>
                    <a:lstStyle/>
                    <a:p>
                      <a:pPr algn="ctr" fontAlgn="b"/>
                      <a:r>
                        <a:rPr lang="es-ES" sz="1400" u="none" strike="noStrike" dirty="0" err="1">
                          <a:effectLst/>
                        </a:rPr>
                        <a:t>Sensitivity</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u="none" strike="noStrike" dirty="0">
                          <a:effectLst/>
                        </a:rPr>
                        <a:t>High sensitivity for known </a:t>
                      </a:r>
                      <a:r>
                        <a:rPr lang="en-US" sz="1400" i="1" u="none" strike="noStrike" dirty="0" err="1">
                          <a:effectLst/>
                        </a:rPr>
                        <a:t>mer</a:t>
                      </a:r>
                      <a:r>
                        <a:rPr lang="en-US" sz="1400" u="none" strike="noStrike" dirty="0">
                          <a:effectLst/>
                        </a:rPr>
                        <a:t> genes</a:t>
                      </a:r>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u="none" strike="noStrike" dirty="0">
                          <a:effectLst/>
                        </a:rPr>
                        <a:t>Can detect a broader range of mer genes but may miss low-abundance targets</a:t>
                      </a:r>
                      <a:endParaRPr lang="en-US"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08912358"/>
                  </a:ext>
                </a:extLst>
              </a:tr>
              <a:tr h="422044">
                <a:tc>
                  <a:txBody>
                    <a:bodyPr/>
                    <a:lstStyle/>
                    <a:p>
                      <a:pPr algn="ctr" fontAlgn="b"/>
                      <a:r>
                        <a:rPr lang="es-ES" sz="1400" u="none" strike="noStrike" dirty="0" err="1">
                          <a:effectLst/>
                        </a:rPr>
                        <a:t>Specificity</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u="none" strike="noStrike" dirty="0">
                          <a:effectLst/>
                        </a:rPr>
                        <a:t>Very high; targets specific </a:t>
                      </a:r>
                      <a:r>
                        <a:rPr lang="en-US" sz="1400" i="1" u="none" strike="noStrike" dirty="0" err="1">
                          <a:effectLst/>
                        </a:rPr>
                        <a:t>mer</a:t>
                      </a:r>
                      <a:r>
                        <a:rPr lang="en-US" sz="1400" u="none" strike="noStrike" dirty="0">
                          <a:effectLst/>
                        </a:rPr>
                        <a:t> genes</a:t>
                      </a:r>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u="none" strike="noStrike" dirty="0">
                          <a:effectLst/>
                        </a:rPr>
                        <a:t>Lower specificity; detects all genes, including potential false positives</a:t>
                      </a:r>
                      <a:endParaRPr lang="en-US"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15278596"/>
                  </a:ext>
                </a:extLst>
              </a:tr>
              <a:tr h="422044">
                <a:tc>
                  <a:txBody>
                    <a:bodyPr/>
                    <a:lstStyle/>
                    <a:p>
                      <a:pPr algn="ctr" fontAlgn="b"/>
                      <a:r>
                        <a:rPr lang="es-ES" sz="1400" u="none" strike="noStrike" dirty="0" err="1">
                          <a:effectLst/>
                        </a:rPr>
                        <a:t>Detection</a:t>
                      </a:r>
                      <a:r>
                        <a:rPr lang="es-ES" sz="1400" u="none" strike="noStrike" dirty="0">
                          <a:effectLst/>
                        </a:rPr>
                        <a:t> </a:t>
                      </a:r>
                      <a:r>
                        <a:rPr lang="es-ES" sz="1400" u="none" strike="noStrike" dirty="0" err="1">
                          <a:effectLst/>
                        </a:rPr>
                        <a:t>of</a:t>
                      </a:r>
                      <a:r>
                        <a:rPr lang="es-ES" sz="1400" u="none" strike="noStrike" dirty="0">
                          <a:effectLst/>
                        </a:rPr>
                        <a:t> Novel Genes</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ES" sz="1400" u="none" strike="noStrike" dirty="0" err="1">
                          <a:effectLst/>
                        </a:rPr>
                        <a:t>Limited</a:t>
                      </a:r>
                      <a:r>
                        <a:rPr lang="es-ES" sz="1400" u="none" strike="noStrike" dirty="0">
                          <a:effectLst/>
                        </a:rPr>
                        <a:t> </a:t>
                      </a:r>
                      <a:r>
                        <a:rPr lang="es-ES" sz="1400" u="none" strike="noStrike" dirty="0" err="1">
                          <a:effectLst/>
                        </a:rPr>
                        <a:t>to</a:t>
                      </a:r>
                      <a:r>
                        <a:rPr lang="es-ES" sz="1400" u="none" strike="noStrike" dirty="0">
                          <a:effectLst/>
                        </a:rPr>
                        <a:t> </a:t>
                      </a:r>
                      <a:r>
                        <a:rPr lang="es-ES" sz="1400" u="none" strike="noStrike" dirty="0" err="1">
                          <a:effectLst/>
                        </a:rPr>
                        <a:t>known</a:t>
                      </a:r>
                      <a:r>
                        <a:rPr lang="es-ES" sz="1400" u="none" strike="noStrike" dirty="0">
                          <a:effectLst/>
                        </a:rPr>
                        <a:t> </a:t>
                      </a:r>
                      <a:r>
                        <a:rPr lang="es-ES" sz="1400" u="none" strike="noStrike" dirty="0" err="1">
                          <a:effectLst/>
                        </a:rPr>
                        <a:t>sequences</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u="none" strike="noStrike" dirty="0">
                          <a:effectLst/>
                        </a:rPr>
                        <a:t>Can identify novel </a:t>
                      </a:r>
                      <a:r>
                        <a:rPr lang="en-US" sz="1400" i="1" u="none" strike="noStrike" dirty="0">
                          <a:effectLst/>
                        </a:rPr>
                        <a:t>mer</a:t>
                      </a:r>
                      <a:r>
                        <a:rPr lang="en-US" sz="1400" u="none" strike="noStrike" dirty="0">
                          <a:effectLst/>
                        </a:rPr>
                        <a:t> genes and variants</a:t>
                      </a:r>
                      <a:endParaRPr lang="en-US"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04456826"/>
                  </a:ext>
                </a:extLst>
              </a:tr>
              <a:tr h="422044">
                <a:tc>
                  <a:txBody>
                    <a:bodyPr/>
                    <a:lstStyle/>
                    <a:p>
                      <a:pPr algn="ctr" fontAlgn="b"/>
                      <a:r>
                        <a:rPr lang="es-ES" sz="1400" u="none" strike="noStrike" dirty="0" err="1">
                          <a:effectLst/>
                        </a:rPr>
                        <a:t>Complexity</a:t>
                      </a:r>
                      <a:r>
                        <a:rPr lang="es-ES" sz="1400" u="none" strike="noStrike" dirty="0">
                          <a:effectLst/>
                        </a:rPr>
                        <a:t> </a:t>
                      </a:r>
                      <a:r>
                        <a:rPr lang="es-ES" sz="1400" u="none" strike="noStrike" dirty="0" err="1">
                          <a:effectLst/>
                        </a:rPr>
                        <a:t>of</a:t>
                      </a:r>
                      <a:r>
                        <a:rPr lang="es-ES" sz="1400" u="none" strike="noStrike" dirty="0">
                          <a:effectLst/>
                        </a:rPr>
                        <a:t> </a:t>
                      </a:r>
                      <a:r>
                        <a:rPr lang="es-ES" sz="1400" u="none" strike="noStrike" dirty="0" err="1">
                          <a:effectLst/>
                        </a:rPr>
                        <a:t>Analysis</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ES" sz="1400" u="none" strike="noStrike" dirty="0" err="1">
                          <a:effectLst/>
                        </a:rPr>
                        <a:t>Straightforward</a:t>
                      </a:r>
                      <a:r>
                        <a:rPr lang="es-ES" sz="1400" u="none" strike="noStrike" dirty="0">
                          <a:effectLst/>
                        </a:rPr>
                        <a:t>; </a:t>
                      </a:r>
                      <a:r>
                        <a:rPr lang="es-ES" sz="1400" u="none" strike="noStrike" dirty="0" err="1">
                          <a:effectLst/>
                        </a:rPr>
                        <a:t>requires</a:t>
                      </a:r>
                      <a:r>
                        <a:rPr lang="es-ES" sz="1400" u="none" strike="noStrike" dirty="0">
                          <a:effectLst/>
                        </a:rPr>
                        <a:t> </a:t>
                      </a:r>
                      <a:r>
                        <a:rPr lang="es-ES" sz="1400" u="none" strike="noStrike" dirty="0" err="1">
                          <a:effectLst/>
                        </a:rPr>
                        <a:t>primers</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ES" sz="1400" u="none" strike="noStrike" dirty="0" err="1">
                          <a:effectLst/>
                        </a:rPr>
                        <a:t>Computationally</a:t>
                      </a:r>
                      <a:r>
                        <a:rPr lang="es-ES" sz="1400" u="none" strike="noStrike" dirty="0">
                          <a:effectLst/>
                        </a:rPr>
                        <a:t> </a:t>
                      </a:r>
                      <a:r>
                        <a:rPr lang="es-ES" sz="1400" u="none" strike="noStrike" dirty="0" err="1">
                          <a:effectLst/>
                        </a:rPr>
                        <a:t>complex</a:t>
                      </a:r>
                      <a:r>
                        <a:rPr lang="es-ES" sz="1400" u="none" strike="noStrike" dirty="0">
                          <a:effectLst/>
                        </a:rPr>
                        <a:t>; </a:t>
                      </a:r>
                      <a:r>
                        <a:rPr lang="es-ES" sz="1400" u="none" strike="noStrike" dirty="0" err="1">
                          <a:effectLst/>
                        </a:rPr>
                        <a:t>requires</a:t>
                      </a:r>
                      <a:r>
                        <a:rPr lang="es-ES" sz="1400" u="none" strike="noStrike" dirty="0">
                          <a:effectLst/>
                        </a:rPr>
                        <a:t> </a:t>
                      </a:r>
                      <a:r>
                        <a:rPr lang="es-ES" sz="1400" u="none" strike="noStrike" dirty="0" err="1">
                          <a:effectLst/>
                        </a:rPr>
                        <a:t>bioinformatics</a:t>
                      </a:r>
                      <a:r>
                        <a:rPr lang="es-ES" sz="1400" u="none" strike="noStrike" dirty="0">
                          <a:effectLst/>
                        </a:rPr>
                        <a:t> </a:t>
                      </a:r>
                      <a:r>
                        <a:rPr lang="es-ES" sz="1400" u="none" strike="noStrike" dirty="0" err="1">
                          <a:effectLst/>
                        </a:rPr>
                        <a:t>expertise</a:t>
                      </a:r>
                      <a:endParaRPr lang="es-ES"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28314389"/>
                  </a:ext>
                </a:extLst>
              </a:tr>
              <a:tr h="422044">
                <a:tc>
                  <a:txBody>
                    <a:bodyPr/>
                    <a:lstStyle/>
                    <a:p>
                      <a:pPr algn="ctr" fontAlgn="b"/>
                      <a:r>
                        <a:rPr lang="es-ES" sz="1400" u="none" strike="noStrike" dirty="0" err="1">
                          <a:effectLst/>
                        </a:rPr>
                        <a:t>Cost</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ES" sz="1400" u="none" strike="noStrike" dirty="0" err="1">
                          <a:effectLst/>
                        </a:rPr>
                        <a:t>Relatively</a:t>
                      </a:r>
                      <a:r>
                        <a:rPr lang="es-ES" sz="1400" u="none" strike="noStrike" dirty="0">
                          <a:effectLst/>
                        </a:rPr>
                        <a:t> </a:t>
                      </a:r>
                      <a:r>
                        <a:rPr lang="es-ES" sz="1400" u="none" strike="noStrike" dirty="0" err="1">
                          <a:effectLst/>
                        </a:rPr>
                        <a:t>low</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u="none" strike="noStrike" dirty="0">
                          <a:effectLst/>
                        </a:rPr>
                        <a:t>Higher cost due to sequencing and analysis requirements</a:t>
                      </a:r>
                      <a:endParaRPr lang="en-US"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4194936"/>
                  </a:ext>
                </a:extLst>
              </a:tr>
              <a:tr h="422044">
                <a:tc>
                  <a:txBody>
                    <a:bodyPr/>
                    <a:lstStyle/>
                    <a:p>
                      <a:pPr algn="ctr" fontAlgn="b"/>
                      <a:r>
                        <a:rPr lang="es-ES" sz="1400" u="none" strike="noStrike" dirty="0">
                          <a:effectLst/>
                        </a:rPr>
                        <a:t>Time </a:t>
                      </a:r>
                      <a:r>
                        <a:rPr lang="es-ES" sz="1400" u="none" strike="noStrike" dirty="0" err="1">
                          <a:effectLst/>
                        </a:rPr>
                        <a:t>Required</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ES" sz="1400" u="none" strike="noStrike" dirty="0" err="1">
                          <a:effectLst/>
                        </a:rPr>
                        <a:t>Fast</a:t>
                      </a:r>
                      <a:r>
                        <a:rPr lang="es-ES" sz="1400" u="none" strike="noStrike" dirty="0">
                          <a:effectLst/>
                        </a:rPr>
                        <a:t> (</a:t>
                      </a:r>
                      <a:r>
                        <a:rPr lang="es-ES" sz="1400" u="none" strike="noStrike" dirty="0" err="1">
                          <a:effectLst/>
                        </a:rPr>
                        <a:t>hours</a:t>
                      </a:r>
                      <a:r>
                        <a:rPr lang="es-ES" sz="1400" u="none" strike="noStrike" dirty="0">
                          <a:effectLst/>
                        </a:rPr>
                        <a:t>)</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u="none" strike="noStrike" dirty="0">
                          <a:effectLst/>
                        </a:rPr>
                        <a:t>Slow (weeks to months for sequencing and analysis)</a:t>
                      </a:r>
                      <a:endParaRPr lang="en-US"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26792067"/>
                  </a:ext>
                </a:extLst>
              </a:tr>
              <a:tr h="422044">
                <a:tc>
                  <a:txBody>
                    <a:bodyPr/>
                    <a:lstStyle/>
                    <a:p>
                      <a:pPr algn="ctr" fontAlgn="b"/>
                      <a:r>
                        <a:rPr lang="es-ES" sz="1400" u="none" strike="noStrike" dirty="0" err="1">
                          <a:effectLst/>
                        </a:rPr>
                        <a:t>Sample</a:t>
                      </a:r>
                      <a:r>
                        <a:rPr lang="es-ES" sz="1400" u="none" strike="noStrike" dirty="0">
                          <a:effectLst/>
                        </a:rPr>
                        <a:t> </a:t>
                      </a:r>
                      <a:r>
                        <a:rPr lang="es-ES" sz="1400" u="none" strike="noStrike" dirty="0" err="1">
                          <a:effectLst/>
                        </a:rPr>
                        <a:t>Requirements</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ES" sz="1400" u="none" strike="noStrike" dirty="0" err="1">
                          <a:effectLst/>
                        </a:rPr>
                        <a:t>Requires</a:t>
                      </a:r>
                      <a:r>
                        <a:rPr lang="es-ES" sz="1400" u="none" strike="noStrike" dirty="0">
                          <a:effectLst/>
                        </a:rPr>
                        <a:t> </a:t>
                      </a:r>
                      <a:r>
                        <a:rPr lang="es-ES" sz="1400" u="none" strike="noStrike" dirty="0" err="1">
                          <a:effectLst/>
                        </a:rPr>
                        <a:t>minimal</a:t>
                      </a:r>
                      <a:r>
                        <a:rPr lang="es-ES" sz="1400" u="none" strike="noStrike" dirty="0">
                          <a:effectLst/>
                        </a:rPr>
                        <a:t> DNA/RNA</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u="none" strike="noStrike" dirty="0">
                          <a:effectLst/>
                        </a:rPr>
                        <a:t>Requires larger amounts of high-quality DNA/RNA</a:t>
                      </a:r>
                      <a:endParaRPr lang="en-US"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23583129"/>
                  </a:ext>
                </a:extLst>
              </a:tr>
              <a:tr h="422044">
                <a:tc>
                  <a:txBody>
                    <a:bodyPr/>
                    <a:lstStyle/>
                    <a:p>
                      <a:pPr algn="ctr" fontAlgn="b"/>
                      <a:r>
                        <a:rPr lang="es-ES" sz="1400" u="none" strike="noStrike" dirty="0" err="1">
                          <a:effectLst/>
                        </a:rPr>
                        <a:t>Bias</a:t>
                      </a:r>
                      <a:r>
                        <a:rPr lang="es-ES" sz="1400" u="none" strike="noStrike" dirty="0">
                          <a:effectLst/>
                        </a:rPr>
                        <a:t> &amp; </a:t>
                      </a:r>
                      <a:r>
                        <a:rPr lang="es-ES" sz="1400" u="none" strike="noStrike" dirty="0" err="1">
                          <a:effectLst/>
                        </a:rPr>
                        <a:t>Limitations</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s-ES" sz="1400" u="none" strike="noStrike" dirty="0">
                          <a:effectLst/>
                        </a:rPr>
                        <a:t>Primer-</a:t>
                      </a:r>
                      <a:r>
                        <a:rPr lang="es-ES" sz="1400" u="none" strike="noStrike" dirty="0" err="1">
                          <a:effectLst/>
                        </a:rPr>
                        <a:t>dependent</a:t>
                      </a:r>
                      <a:r>
                        <a:rPr lang="es-ES" sz="1400" u="none" strike="noStrike" dirty="0">
                          <a:effectLst/>
                        </a:rPr>
                        <a:t>; </a:t>
                      </a:r>
                      <a:r>
                        <a:rPr lang="es-ES" sz="1400" u="none" strike="noStrike" dirty="0" err="1">
                          <a:effectLst/>
                        </a:rPr>
                        <a:t>may</a:t>
                      </a:r>
                      <a:r>
                        <a:rPr lang="es-ES" sz="1400" u="none" strike="noStrike" dirty="0">
                          <a:effectLst/>
                        </a:rPr>
                        <a:t> miss </a:t>
                      </a:r>
                      <a:r>
                        <a:rPr lang="es-ES" sz="1400" u="none" strike="noStrike" dirty="0" err="1">
                          <a:effectLst/>
                        </a:rPr>
                        <a:t>variants</a:t>
                      </a:r>
                      <a:endParaRPr lang="es-E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400" u="none" strike="noStrike" dirty="0">
                          <a:effectLst/>
                        </a:rPr>
                        <a:t>Potential for sequencing bias; dependent on database accuracy</a:t>
                      </a:r>
                      <a:endParaRPr lang="en-US"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36396024"/>
                  </a:ext>
                </a:extLst>
              </a:tr>
            </a:tbl>
          </a:graphicData>
        </a:graphic>
      </p:graphicFrame>
    </p:spTree>
    <p:extLst>
      <p:ext uri="{BB962C8B-B14F-4D97-AF65-F5344CB8AC3E}">
        <p14:creationId xmlns:p14="http://schemas.microsoft.com/office/powerpoint/2010/main" val="152604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4F844E-863C-4EEC-A08A-A10E0B15BEC0}"/>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to detect those genes?</a:t>
            </a:r>
            <a:endParaRPr lang="en-SE" sz="4000" dirty="0"/>
          </a:p>
        </p:txBody>
      </p:sp>
      <p:cxnSp>
        <p:nvCxnSpPr>
          <p:cNvPr id="5" name="Straight Connector 4">
            <a:extLst>
              <a:ext uri="{FF2B5EF4-FFF2-40B4-BE49-F238E27FC236}">
                <a16:creationId xmlns:a16="http://schemas.microsoft.com/office/drawing/2014/main" id="{2A247C58-B5EC-48B3-ADD9-06B9F6197602}"/>
              </a:ext>
            </a:extLst>
          </p:cNvPr>
          <p:cNvCxnSpPr>
            <a:cxnSpLocks/>
          </p:cNvCxnSpPr>
          <p:nvPr/>
        </p:nvCxnSpPr>
        <p:spPr>
          <a:xfrm>
            <a:off x="195943" y="765958"/>
            <a:ext cx="10776857" cy="53439"/>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What is Real-Time PCR (qPCR)? | Bio-Rad">
            <a:extLst>
              <a:ext uri="{FF2B5EF4-FFF2-40B4-BE49-F238E27FC236}">
                <a16:creationId xmlns:a16="http://schemas.microsoft.com/office/drawing/2014/main" id="{7C77178D-B2F4-4F1D-9E25-6E87DD939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701" y="1844758"/>
            <a:ext cx="3971925" cy="3714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92E873-818B-403C-8320-C60CA987E4C4}"/>
              </a:ext>
            </a:extLst>
          </p:cNvPr>
          <p:cNvSpPr txBox="1"/>
          <p:nvPr/>
        </p:nvSpPr>
        <p:spPr>
          <a:xfrm>
            <a:off x="903701" y="1371600"/>
            <a:ext cx="1789272"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PCR and qPCR</a:t>
            </a:r>
            <a:endParaRPr lang="en-SE" dirty="0"/>
          </a:p>
        </p:txBody>
      </p:sp>
      <p:sp>
        <p:nvSpPr>
          <p:cNvPr id="14" name="TextBox 13">
            <a:extLst>
              <a:ext uri="{FF2B5EF4-FFF2-40B4-BE49-F238E27FC236}">
                <a16:creationId xmlns:a16="http://schemas.microsoft.com/office/drawing/2014/main" id="{A8AED73A-AA48-480B-9B6D-274BCADF95CE}"/>
              </a:ext>
            </a:extLst>
          </p:cNvPr>
          <p:cNvSpPr txBox="1"/>
          <p:nvPr/>
        </p:nvSpPr>
        <p:spPr>
          <a:xfrm>
            <a:off x="6321467" y="1391778"/>
            <a:ext cx="4248984"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Metagenomics and </a:t>
            </a:r>
            <a:r>
              <a:rPr lang="en-US" dirty="0" err="1"/>
              <a:t>metatranscriptomics</a:t>
            </a:r>
            <a:endParaRPr lang="en-SE" dirty="0"/>
          </a:p>
        </p:txBody>
      </p:sp>
      <p:pic>
        <p:nvPicPr>
          <p:cNvPr id="19" name="Picture 18">
            <a:extLst>
              <a:ext uri="{FF2B5EF4-FFF2-40B4-BE49-F238E27FC236}">
                <a16:creationId xmlns:a16="http://schemas.microsoft.com/office/drawing/2014/main" id="{F1F3F2DE-2265-4D13-9A6C-528476F03F2A}"/>
              </a:ext>
            </a:extLst>
          </p:cNvPr>
          <p:cNvPicPr>
            <a:picLocks noChangeAspect="1"/>
          </p:cNvPicPr>
          <p:nvPr/>
        </p:nvPicPr>
        <p:blipFill>
          <a:blip r:embed="rId4"/>
          <a:stretch>
            <a:fillRect/>
          </a:stretch>
        </p:blipFill>
        <p:spPr>
          <a:xfrm>
            <a:off x="6469559" y="1985563"/>
            <a:ext cx="1505160" cy="2162477"/>
          </a:xfrm>
          <a:prstGeom prst="rect">
            <a:avLst/>
          </a:prstGeom>
        </p:spPr>
      </p:pic>
      <p:pic>
        <p:nvPicPr>
          <p:cNvPr id="23" name="Picture 22">
            <a:extLst>
              <a:ext uri="{FF2B5EF4-FFF2-40B4-BE49-F238E27FC236}">
                <a16:creationId xmlns:a16="http://schemas.microsoft.com/office/drawing/2014/main" id="{9C0B00F3-EEA6-4385-840F-E66E37A3092F}"/>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8498260" y="1985563"/>
            <a:ext cx="1505160" cy="2162477"/>
          </a:xfrm>
          <a:prstGeom prst="rect">
            <a:avLst/>
          </a:prstGeom>
        </p:spPr>
      </p:pic>
      <p:sp>
        <p:nvSpPr>
          <p:cNvPr id="20" name="TextBox 19">
            <a:extLst>
              <a:ext uri="{FF2B5EF4-FFF2-40B4-BE49-F238E27FC236}">
                <a16:creationId xmlns:a16="http://schemas.microsoft.com/office/drawing/2014/main" id="{C682408D-02C6-4D4E-B44D-7A9D5E4D8CD9}"/>
              </a:ext>
            </a:extLst>
          </p:cNvPr>
          <p:cNvSpPr txBox="1"/>
          <p:nvPr/>
        </p:nvSpPr>
        <p:spPr>
          <a:xfrm>
            <a:off x="6545246" y="4227615"/>
            <a:ext cx="1900713" cy="646331"/>
          </a:xfrm>
          <a:prstGeom prst="rect">
            <a:avLst/>
          </a:prstGeom>
          <a:noFill/>
        </p:spPr>
        <p:txBody>
          <a:bodyPr wrap="none" rtlCol="0">
            <a:spAutoFit/>
          </a:bodyPr>
          <a:lstStyle/>
          <a:p>
            <a:pPr algn="ctr"/>
            <a:r>
              <a:rPr lang="en-US" dirty="0"/>
              <a:t>Who is there?</a:t>
            </a:r>
          </a:p>
          <a:p>
            <a:pPr algn="ctr"/>
            <a:r>
              <a:rPr lang="en-US" dirty="0"/>
              <a:t>Putative function?</a:t>
            </a:r>
            <a:endParaRPr lang="en-SE" dirty="0"/>
          </a:p>
        </p:txBody>
      </p:sp>
      <p:sp>
        <p:nvSpPr>
          <p:cNvPr id="25" name="TextBox 24">
            <a:extLst>
              <a:ext uri="{FF2B5EF4-FFF2-40B4-BE49-F238E27FC236}">
                <a16:creationId xmlns:a16="http://schemas.microsoft.com/office/drawing/2014/main" id="{A026BC02-6D3E-4721-B093-5E6361F3F2BE}"/>
              </a:ext>
            </a:extLst>
          </p:cNvPr>
          <p:cNvSpPr txBox="1"/>
          <p:nvPr/>
        </p:nvSpPr>
        <p:spPr>
          <a:xfrm>
            <a:off x="8704576" y="4227615"/>
            <a:ext cx="1544975" cy="369332"/>
          </a:xfrm>
          <a:prstGeom prst="rect">
            <a:avLst/>
          </a:prstGeom>
          <a:noFill/>
        </p:spPr>
        <p:txBody>
          <a:bodyPr wrap="none" rtlCol="0">
            <a:spAutoFit/>
          </a:bodyPr>
          <a:lstStyle/>
          <a:p>
            <a:pPr algn="ctr"/>
            <a:r>
              <a:rPr lang="en-US" dirty="0"/>
              <a:t>Who is active?</a:t>
            </a:r>
            <a:endParaRPr lang="en-SE" dirty="0"/>
          </a:p>
        </p:txBody>
      </p:sp>
      <p:sp>
        <p:nvSpPr>
          <p:cNvPr id="3" name="Rectangle: Rounded Corners 2">
            <a:extLst>
              <a:ext uri="{FF2B5EF4-FFF2-40B4-BE49-F238E27FC236}">
                <a16:creationId xmlns:a16="http://schemas.microsoft.com/office/drawing/2014/main" id="{C8789A08-1571-4261-A030-F520D11758BC}"/>
              </a:ext>
            </a:extLst>
          </p:cNvPr>
          <p:cNvSpPr/>
          <p:nvPr/>
        </p:nvSpPr>
        <p:spPr>
          <a:xfrm>
            <a:off x="6110416" y="1080655"/>
            <a:ext cx="4661065" cy="416230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706594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4F844E-863C-4EEC-A08A-A10E0B15BEC0}"/>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Pipelines already available for identification</a:t>
            </a:r>
            <a:endParaRPr lang="en-SE" sz="4000" dirty="0"/>
          </a:p>
        </p:txBody>
      </p:sp>
      <p:cxnSp>
        <p:nvCxnSpPr>
          <p:cNvPr id="5" name="Straight Connector 4">
            <a:extLst>
              <a:ext uri="{FF2B5EF4-FFF2-40B4-BE49-F238E27FC236}">
                <a16:creationId xmlns:a16="http://schemas.microsoft.com/office/drawing/2014/main" id="{2A247C58-B5EC-48B3-ADD9-06B9F6197602}"/>
              </a:ext>
            </a:extLst>
          </p:cNvPr>
          <p:cNvCxnSpPr>
            <a:cxnSpLocks/>
          </p:cNvCxnSpPr>
          <p:nvPr/>
        </p:nvCxnSpPr>
        <p:spPr>
          <a:xfrm>
            <a:off x="195943" y="765958"/>
            <a:ext cx="10776857"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EFAA5DD-4A30-4F66-BD2D-134B619F564B}"/>
              </a:ext>
            </a:extLst>
          </p:cNvPr>
          <p:cNvPicPr>
            <a:picLocks noChangeAspect="1"/>
          </p:cNvPicPr>
          <p:nvPr/>
        </p:nvPicPr>
        <p:blipFill>
          <a:blip r:embed="rId3"/>
          <a:stretch>
            <a:fillRect/>
          </a:stretch>
        </p:blipFill>
        <p:spPr>
          <a:xfrm>
            <a:off x="403761" y="1476374"/>
            <a:ext cx="7292334" cy="4430178"/>
          </a:xfrm>
          <a:prstGeom prst="rect">
            <a:avLst/>
          </a:prstGeom>
        </p:spPr>
      </p:pic>
      <p:sp>
        <p:nvSpPr>
          <p:cNvPr id="7" name="TextBox 6">
            <a:extLst>
              <a:ext uri="{FF2B5EF4-FFF2-40B4-BE49-F238E27FC236}">
                <a16:creationId xmlns:a16="http://schemas.microsoft.com/office/drawing/2014/main" id="{EB6B13A9-16F7-41E1-8BE6-262ABD70F36A}"/>
              </a:ext>
            </a:extLst>
          </p:cNvPr>
          <p:cNvSpPr txBox="1"/>
          <p:nvPr/>
        </p:nvSpPr>
        <p:spPr>
          <a:xfrm>
            <a:off x="690253" y="5832598"/>
            <a:ext cx="6095010" cy="369332"/>
          </a:xfrm>
          <a:prstGeom prst="rect">
            <a:avLst/>
          </a:prstGeom>
          <a:noFill/>
        </p:spPr>
        <p:txBody>
          <a:bodyPr wrap="square">
            <a:spAutoFit/>
          </a:bodyPr>
          <a:lstStyle/>
          <a:p>
            <a:r>
              <a:rPr lang="en-SE" dirty="0"/>
              <a:t>https://github.com/ericcapo/marky-coco</a:t>
            </a:r>
          </a:p>
        </p:txBody>
      </p:sp>
      <p:sp>
        <p:nvSpPr>
          <p:cNvPr id="2" name="TextBox 1">
            <a:extLst>
              <a:ext uri="{FF2B5EF4-FFF2-40B4-BE49-F238E27FC236}">
                <a16:creationId xmlns:a16="http://schemas.microsoft.com/office/drawing/2014/main" id="{FC14CBA2-3F47-48BB-A883-27D08C551D88}"/>
              </a:ext>
            </a:extLst>
          </p:cNvPr>
          <p:cNvSpPr txBox="1"/>
          <p:nvPr/>
        </p:nvSpPr>
        <p:spPr>
          <a:xfrm>
            <a:off x="8620361" y="3045132"/>
            <a:ext cx="2311210" cy="646331"/>
          </a:xfrm>
          <a:prstGeom prst="rect">
            <a:avLst/>
          </a:prstGeom>
          <a:noFill/>
        </p:spPr>
        <p:txBody>
          <a:bodyPr wrap="none" rtlCol="0">
            <a:spAutoFit/>
          </a:bodyPr>
          <a:lstStyle/>
          <a:p>
            <a:r>
              <a:rPr lang="en-US" dirty="0"/>
              <a:t>Can be applied also to </a:t>
            </a:r>
          </a:p>
          <a:p>
            <a:r>
              <a:rPr lang="en-US" i="1" dirty="0"/>
              <a:t>merA</a:t>
            </a:r>
            <a:r>
              <a:rPr lang="en-US" dirty="0"/>
              <a:t> and </a:t>
            </a:r>
            <a:r>
              <a:rPr lang="en-US" i="1" dirty="0" err="1"/>
              <a:t>merB</a:t>
            </a:r>
            <a:r>
              <a:rPr lang="en-US" dirty="0"/>
              <a:t> genes</a:t>
            </a:r>
            <a:endParaRPr lang="en-SE" dirty="0"/>
          </a:p>
        </p:txBody>
      </p:sp>
      <p:sp>
        <p:nvSpPr>
          <p:cNvPr id="8" name="Freeform: Shape 7">
            <a:extLst>
              <a:ext uri="{FF2B5EF4-FFF2-40B4-BE49-F238E27FC236}">
                <a16:creationId xmlns:a16="http://schemas.microsoft.com/office/drawing/2014/main" id="{931F466B-D593-4758-BAC1-84894AE20463}"/>
              </a:ext>
            </a:extLst>
          </p:cNvPr>
          <p:cNvSpPr/>
          <p:nvPr/>
        </p:nvSpPr>
        <p:spPr>
          <a:xfrm flipV="1">
            <a:off x="7607030" y="3117272"/>
            <a:ext cx="830388" cy="273132"/>
          </a:xfrm>
          <a:custGeom>
            <a:avLst/>
            <a:gdLst>
              <a:gd name="connsiteX0" fmla="*/ 0 w 830388"/>
              <a:gd name="connsiteY0" fmla="*/ 273132 h 273132"/>
              <a:gd name="connsiteX1" fmla="*/ 460323 w 830388"/>
              <a:gd name="connsiteY1" fmla="*/ 52864 h 273132"/>
              <a:gd name="connsiteX2" fmla="*/ 830388 w 830388"/>
              <a:gd name="connsiteY2" fmla="*/ 0 h 273132"/>
              <a:gd name="connsiteX3" fmla="*/ 830388 w 830388"/>
              <a:gd name="connsiteY3" fmla="*/ 0 h 273132"/>
            </a:gdLst>
            <a:ahLst/>
            <a:cxnLst>
              <a:cxn ang="0">
                <a:pos x="connsiteX0" y="connsiteY0"/>
              </a:cxn>
              <a:cxn ang="0">
                <a:pos x="connsiteX1" y="connsiteY1"/>
              </a:cxn>
              <a:cxn ang="0">
                <a:pos x="connsiteX2" y="connsiteY2"/>
              </a:cxn>
              <a:cxn ang="0">
                <a:pos x="connsiteX3" y="connsiteY3"/>
              </a:cxn>
            </a:cxnLst>
            <a:rect l="l" t="t" r="r" b="b"/>
            <a:pathLst>
              <a:path w="830388" h="273132" extrusionOk="0">
                <a:moveTo>
                  <a:pt x="0" y="273132"/>
                </a:moveTo>
                <a:cubicBezTo>
                  <a:pt x="141082" y="173497"/>
                  <a:pt x="298128" y="107317"/>
                  <a:pt x="460323" y="52864"/>
                </a:cubicBezTo>
                <a:cubicBezTo>
                  <a:pt x="598722" y="7342"/>
                  <a:pt x="830387" y="0"/>
                  <a:pt x="830388" y="0"/>
                </a:cubicBezTo>
                <a:lnTo>
                  <a:pt x="830388" y="0"/>
                </a:lnTo>
              </a:path>
            </a:pathLst>
          </a:custGeom>
          <a:noFill/>
          <a:ln w="38100">
            <a:solidFill>
              <a:schemeClr val="accent1">
                <a:lumMod val="75000"/>
              </a:schemeClr>
            </a:solidFill>
            <a:headEnd type="none"/>
            <a:tailEnd type="arrow"/>
            <a:extLst>
              <a:ext uri="{C807C97D-BFC1-408E-A445-0C87EB9F89A2}">
                <ask:lineSketchStyleProps xmlns:ask="http://schemas.microsoft.com/office/drawing/2018/sketchyshapes" sd="1219033472">
                  <a:custGeom>
                    <a:avLst/>
                    <a:gdLst>
                      <a:gd name="connsiteX0" fmla="*/ 0 w 2185060"/>
                      <a:gd name="connsiteY0" fmla="*/ 920337 h 920337"/>
                      <a:gd name="connsiteX1" fmla="*/ 1211283 w 2185060"/>
                      <a:gd name="connsiteY1" fmla="*/ 178130 h 920337"/>
                      <a:gd name="connsiteX2" fmla="*/ 2185060 w 2185060"/>
                      <a:gd name="connsiteY2" fmla="*/ 0 h 920337"/>
                      <a:gd name="connsiteX3" fmla="*/ 2185060 w 2185060"/>
                      <a:gd name="connsiteY3" fmla="*/ 0 h 920337"/>
                    </a:gdLst>
                    <a:ahLst/>
                    <a:cxnLst>
                      <a:cxn ang="0">
                        <a:pos x="connsiteX0" y="connsiteY0"/>
                      </a:cxn>
                      <a:cxn ang="0">
                        <a:pos x="connsiteX1" y="connsiteY1"/>
                      </a:cxn>
                      <a:cxn ang="0">
                        <a:pos x="connsiteX2" y="connsiteY2"/>
                      </a:cxn>
                      <a:cxn ang="0">
                        <a:pos x="connsiteX3" y="connsiteY3"/>
                      </a:cxn>
                    </a:cxnLst>
                    <a:rect l="l" t="t" r="r" b="b"/>
                    <a:pathLst>
                      <a:path w="2185060" h="920337">
                        <a:moveTo>
                          <a:pt x="0" y="920337"/>
                        </a:moveTo>
                        <a:cubicBezTo>
                          <a:pt x="423553" y="625928"/>
                          <a:pt x="847106" y="331519"/>
                          <a:pt x="1211283" y="178130"/>
                        </a:cubicBezTo>
                        <a:cubicBezTo>
                          <a:pt x="1575460" y="24741"/>
                          <a:pt x="2185060" y="0"/>
                          <a:pt x="2185060" y="0"/>
                        </a:cubicBezTo>
                        <a:lnTo>
                          <a:pt x="2185060" y="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TextBox 11">
            <a:extLst>
              <a:ext uri="{FF2B5EF4-FFF2-40B4-BE49-F238E27FC236}">
                <a16:creationId xmlns:a16="http://schemas.microsoft.com/office/drawing/2014/main" id="{3A5C946F-A678-4932-94E2-D1240B03A479}"/>
              </a:ext>
            </a:extLst>
          </p:cNvPr>
          <p:cNvSpPr txBox="1"/>
          <p:nvPr/>
        </p:nvSpPr>
        <p:spPr>
          <a:xfrm>
            <a:off x="813459" y="1009402"/>
            <a:ext cx="6152197"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Based on the construction of Hidden Markov Models (HMM)</a:t>
            </a:r>
            <a:endParaRPr lang="en-SE" dirty="0"/>
          </a:p>
        </p:txBody>
      </p:sp>
      <p:sp>
        <p:nvSpPr>
          <p:cNvPr id="9" name="Rectangle: Rounded Corners 8">
            <a:extLst>
              <a:ext uri="{FF2B5EF4-FFF2-40B4-BE49-F238E27FC236}">
                <a16:creationId xmlns:a16="http://schemas.microsoft.com/office/drawing/2014/main" id="{CE9886EE-63EB-4092-9A7E-F32BD49CBD4D}"/>
              </a:ext>
            </a:extLst>
          </p:cNvPr>
          <p:cNvSpPr/>
          <p:nvPr/>
        </p:nvSpPr>
        <p:spPr>
          <a:xfrm>
            <a:off x="303811" y="2437794"/>
            <a:ext cx="11172328" cy="20963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OpenSans-Light"/>
              </a:rPr>
              <a:t>Marky-coco 2 alpha</a:t>
            </a:r>
            <a:endParaRPr lang="en-SE" sz="3200" dirty="0">
              <a:latin typeface="OpenSans-Light"/>
            </a:endParaRPr>
          </a:p>
        </p:txBody>
      </p:sp>
    </p:spTree>
    <p:extLst>
      <p:ext uri="{BB962C8B-B14F-4D97-AF65-F5344CB8AC3E}">
        <p14:creationId xmlns:p14="http://schemas.microsoft.com/office/powerpoint/2010/main" val="122553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4F844E-863C-4EEC-A08A-A10E0B15BEC0}"/>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Methods already available for verification</a:t>
            </a:r>
            <a:endParaRPr lang="en-SE" sz="4000" dirty="0"/>
          </a:p>
        </p:txBody>
      </p:sp>
      <p:cxnSp>
        <p:nvCxnSpPr>
          <p:cNvPr id="5" name="Straight Connector 4">
            <a:extLst>
              <a:ext uri="{FF2B5EF4-FFF2-40B4-BE49-F238E27FC236}">
                <a16:creationId xmlns:a16="http://schemas.microsoft.com/office/drawing/2014/main" id="{2A247C58-B5EC-48B3-ADD9-06B9F6197602}"/>
              </a:ext>
            </a:extLst>
          </p:cNvPr>
          <p:cNvCxnSpPr>
            <a:cxnSpLocks/>
          </p:cNvCxnSpPr>
          <p:nvPr/>
        </p:nvCxnSpPr>
        <p:spPr>
          <a:xfrm>
            <a:off x="195943" y="765958"/>
            <a:ext cx="10815934"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EB2C0D-0BF5-403D-960D-2D0391FC164E}"/>
              </a:ext>
            </a:extLst>
          </p:cNvPr>
          <p:cNvSpPr txBox="1"/>
          <p:nvPr/>
        </p:nvSpPr>
        <p:spPr>
          <a:xfrm>
            <a:off x="707962" y="5336163"/>
            <a:ext cx="6095010" cy="369332"/>
          </a:xfrm>
          <a:prstGeom prst="rect">
            <a:avLst/>
          </a:prstGeom>
          <a:noFill/>
        </p:spPr>
        <p:txBody>
          <a:bodyPr wrap="square">
            <a:spAutoFit/>
          </a:bodyPr>
          <a:lstStyle/>
          <a:p>
            <a:r>
              <a:rPr lang="es-ES" dirty="0"/>
              <a:t>https://gitlab.com/pablo.sanchez/merverifyer</a:t>
            </a:r>
            <a:endParaRPr lang="en-SE" dirty="0"/>
          </a:p>
        </p:txBody>
      </p:sp>
      <p:pic>
        <p:nvPicPr>
          <p:cNvPr id="12" name="Picture 11">
            <a:extLst>
              <a:ext uri="{FF2B5EF4-FFF2-40B4-BE49-F238E27FC236}">
                <a16:creationId xmlns:a16="http://schemas.microsoft.com/office/drawing/2014/main" id="{4CA58D06-D253-4B21-B54A-0084105BAFC2}"/>
              </a:ext>
            </a:extLst>
          </p:cNvPr>
          <p:cNvPicPr>
            <a:picLocks noChangeAspect="1"/>
          </p:cNvPicPr>
          <p:nvPr/>
        </p:nvPicPr>
        <p:blipFill>
          <a:blip r:embed="rId3"/>
          <a:stretch>
            <a:fillRect/>
          </a:stretch>
        </p:blipFill>
        <p:spPr>
          <a:xfrm>
            <a:off x="7695104" y="1472099"/>
            <a:ext cx="3683437" cy="14877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TextBox 12">
            <a:extLst>
              <a:ext uri="{FF2B5EF4-FFF2-40B4-BE49-F238E27FC236}">
                <a16:creationId xmlns:a16="http://schemas.microsoft.com/office/drawing/2014/main" id="{0C90D022-1893-4FB3-980E-1C6CF86E18B3}"/>
              </a:ext>
            </a:extLst>
          </p:cNvPr>
          <p:cNvSpPr txBox="1"/>
          <p:nvPr/>
        </p:nvSpPr>
        <p:spPr>
          <a:xfrm>
            <a:off x="813459" y="1009402"/>
            <a:ext cx="5302798"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Based on the identification of essential amino acids</a:t>
            </a:r>
            <a:endParaRPr lang="en-SE" dirty="0"/>
          </a:p>
        </p:txBody>
      </p:sp>
      <p:pic>
        <p:nvPicPr>
          <p:cNvPr id="3" name="Picture 2">
            <a:extLst>
              <a:ext uri="{FF2B5EF4-FFF2-40B4-BE49-F238E27FC236}">
                <a16:creationId xmlns:a16="http://schemas.microsoft.com/office/drawing/2014/main" id="{26A72D9B-EDB4-4226-8CF8-523EA51D7043}"/>
              </a:ext>
            </a:extLst>
          </p:cNvPr>
          <p:cNvPicPr>
            <a:picLocks noChangeAspect="1"/>
          </p:cNvPicPr>
          <p:nvPr/>
        </p:nvPicPr>
        <p:blipFill>
          <a:blip r:embed="rId4"/>
          <a:stretch>
            <a:fillRect/>
          </a:stretch>
        </p:blipFill>
        <p:spPr>
          <a:xfrm>
            <a:off x="707962" y="1472099"/>
            <a:ext cx="5979952" cy="3620694"/>
          </a:xfrm>
          <a:prstGeom prst="rect">
            <a:avLst/>
          </a:prstGeom>
        </p:spPr>
      </p:pic>
    </p:spTree>
    <p:extLst>
      <p:ext uri="{BB962C8B-B14F-4D97-AF65-F5344CB8AC3E}">
        <p14:creationId xmlns:p14="http://schemas.microsoft.com/office/powerpoint/2010/main" val="3918122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32CB8-C7A3-4257-AAC0-3B87EBD030DF}"/>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Other methods for verification</a:t>
            </a:r>
            <a:endParaRPr lang="en-SE" sz="4000" dirty="0"/>
          </a:p>
        </p:txBody>
      </p:sp>
      <p:cxnSp>
        <p:nvCxnSpPr>
          <p:cNvPr id="5" name="Straight Connector 4">
            <a:extLst>
              <a:ext uri="{FF2B5EF4-FFF2-40B4-BE49-F238E27FC236}">
                <a16:creationId xmlns:a16="http://schemas.microsoft.com/office/drawing/2014/main" id="{632116A1-C5E0-430C-A9B8-A3380DCA29AA}"/>
              </a:ext>
            </a:extLst>
          </p:cNvPr>
          <p:cNvCxnSpPr>
            <a:cxnSpLocks/>
          </p:cNvCxnSpPr>
          <p:nvPr/>
        </p:nvCxnSpPr>
        <p:spPr>
          <a:xfrm>
            <a:off x="195943" y="765958"/>
            <a:ext cx="10792488"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912A44-0680-4E6B-A416-0D5F232EA4DD}"/>
              </a:ext>
            </a:extLst>
          </p:cNvPr>
          <p:cNvSpPr txBox="1"/>
          <p:nvPr/>
        </p:nvSpPr>
        <p:spPr>
          <a:xfrm>
            <a:off x="687686" y="2255547"/>
            <a:ext cx="7418698" cy="2031325"/>
          </a:xfrm>
          <a:prstGeom prst="rect">
            <a:avLst/>
          </a:prstGeom>
          <a:noFill/>
        </p:spPr>
        <p:txBody>
          <a:bodyPr wrap="none" rtlCol="0">
            <a:spAutoFit/>
          </a:bodyPr>
          <a:lstStyle/>
          <a:p>
            <a:pPr marL="342900" indent="-342900">
              <a:buAutoNum type="arabicPeriod"/>
            </a:pPr>
            <a:r>
              <a:rPr lang="en-US" dirty="0"/>
              <a:t>Alignment at a nucleotide level with reference sequence</a:t>
            </a:r>
          </a:p>
          <a:p>
            <a:pPr marL="342900" indent="-342900">
              <a:buAutoNum type="arabicPeriod"/>
            </a:pPr>
            <a:r>
              <a:rPr lang="en-US" dirty="0"/>
              <a:t>Build a score table based on amino acid position</a:t>
            </a:r>
          </a:p>
          <a:p>
            <a:pPr marL="342900" indent="-342900">
              <a:buAutoNum type="arabicPeriod"/>
            </a:pPr>
            <a:endParaRPr lang="en-US" dirty="0"/>
          </a:p>
          <a:p>
            <a:pPr algn="l"/>
            <a:r>
              <a:rPr lang="en-US" b="0" i="0" dirty="0">
                <a:solidFill>
                  <a:srgbClr val="000000"/>
                </a:solidFill>
                <a:effectLst/>
                <a:latin typeface="Calibri" panose="020F0502020204030204" pitchFamily="34" charset="0"/>
              </a:rPr>
              <a:t>The result in the outcome are sequences that have:</a:t>
            </a:r>
          </a:p>
          <a:p>
            <a:pPr algn="l"/>
            <a:r>
              <a:rPr lang="en-US" dirty="0">
                <a:solidFill>
                  <a:srgbClr val="000000"/>
                </a:solidFill>
                <a:latin typeface="Calibri" panose="020F0502020204030204" pitchFamily="34" charset="0"/>
              </a:rPr>
              <a:t>	</a:t>
            </a:r>
            <a:r>
              <a:rPr lang="en-US" b="0" i="0" dirty="0">
                <a:solidFill>
                  <a:srgbClr val="000000"/>
                </a:solidFill>
                <a:effectLst/>
                <a:latin typeface="Calibri" panose="020F0502020204030204" pitchFamily="34" charset="0"/>
              </a:rPr>
              <a:t> 1) high sequence similarity with known reference gene sequences</a:t>
            </a:r>
          </a:p>
          <a:p>
            <a:pPr algn="l"/>
            <a:r>
              <a:rPr lang="en-US" b="0" i="0" dirty="0">
                <a:solidFill>
                  <a:srgbClr val="000000"/>
                </a:solidFill>
                <a:effectLst/>
                <a:latin typeface="Calibri" panose="020F0502020204030204" pitchFamily="34" charset="0"/>
              </a:rPr>
              <a:t>                  2) possess known essential functional AAs in the "right" position</a:t>
            </a:r>
          </a:p>
          <a:p>
            <a:pPr marL="342900" indent="-342900">
              <a:buAutoNum type="arabicPeriod"/>
            </a:pPr>
            <a:endParaRPr lang="en-SE" dirty="0"/>
          </a:p>
        </p:txBody>
      </p:sp>
      <p:pic>
        <p:nvPicPr>
          <p:cNvPr id="1026" name="Picture 2" descr="Nicola Gambardella">
            <a:extLst>
              <a:ext uri="{FF2B5EF4-FFF2-40B4-BE49-F238E27FC236}">
                <a16:creationId xmlns:a16="http://schemas.microsoft.com/office/drawing/2014/main" id="{A0022BDD-88F2-4323-906F-743D0489D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6800" y="1094154"/>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C9934C-0378-493B-9F2B-83C23E8284C8}"/>
              </a:ext>
            </a:extLst>
          </p:cNvPr>
          <p:cNvSpPr txBox="1"/>
          <p:nvPr/>
        </p:nvSpPr>
        <p:spPr>
          <a:xfrm>
            <a:off x="9475165" y="2426891"/>
            <a:ext cx="2370980" cy="923330"/>
          </a:xfrm>
          <a:prstGeom prst="rect">
            <a:avLst/>
          </a:prstGeom>
          <a:noFill/>
        </p:spPr>
        <p:txBody>
          <a:bodyPr wrap="square">
            <a:spAutoFit/>
          </a:bodyPr>
          <a:lstStyle/>
          <a:p>
            <a:pPr algn="ctr"/>
            <a:r>
              <a:rPr lang="es-ES" sz="1200" b="1" i="0" dirty="0">
                <a:solidFill>
                  <a:srgbClr val="131314"/>
                </a:solidFill>
                <a:effectLst/>
                <a:latin typeface="var(--sn-fonts-heading)"/>
              </a:rPr>
              <a:t>Nicola </a:t>
            </a:r>
            <a:r>
              <a:rPr lang="es-ES" sz="1200" b="1" i="0" dirty="0" err="1">
                <a:solidFill>
                  <a:srgbClr val="131314"/>
                </a:solidFill>
                <a:effectLst/>
                <a:latin typeface="var(--sn-fonts-heading)"/>
              </a:rPr>
              <a:t>Gambardella</a:t>
            </a:r>
            <a:endParaRPr lang="es-ES" sz="1200" b="1" i="0" dirty="0">
              <a:solidFill>
                <a:srgbClr val="131314"/>
              </a:solidFill>
              <a:effectLst/>
              <a:latin typeface="var(--sn-fonts-heading)"/>
            </a:endParaRPr>
          </a:p>
          <a:p>
            <a:pPr algn="ctr"/>
            <a:r>
              <a:rPr lang="en-US" sz="1200" b="0" i="0" dirty="0">
                <a:solidFill>
                  <a:srgbClr val="131314"/>
                </a:solidFill>
                <a:effectLst/>
                <a:latin typeface="__Inter_e6130b"/>
              </a:rPr>
              <a:t>PhD Candidate at University of Porto, Portugal</a:t>
            </a:r>
          </a:p>
          <a:p>
            <a:pPr algn="l"/>
            <a:endParaRPr lang="es-ES" b="1" i="0" dirty="0">
              <a:solidFill>
                <a:srgbClr val="131314"/>
              </a:solidFill>
              <a:effectLst/>
              <a:latin typeface="var(--sn-fonts-heading)"/>
            </a:endParaRPr>
          </a:p>
        </p:txBody>
      </p:sp>
      <p:sp>
        <p:nvSpPr>
          <p:cNvPr id="2" name="Rectangle 1">
            <a:extLst>
              <a:ext uri="{FF2B5EF4-FFF2-40B4-BE49-F238E27FC236}">
                <a16:creationId xmlns:a16="http://schemas.microsoft.com/office/drawing/2014/main" id="{67A351AF-272A-4375-8C15-0A0E7A21E8A5}"/>
              </a:ext>
            </a:extLst>
          </p:cNvPr>
          <p:cNvSpPr/>
          <p:nvPr/>
        </p:nvSpPr>
        <p:spPr>
          <a:xfrm>
            <a:off x="8265109" y="5957122"/>
            <a:ext cx="2723322" cy="269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be published soon</a:t>
            </a:r>
            <a:endParaRPr lang="en-SE" dirty="0"/>
          </a:p>
        </p:txBody>
      </p:sp>
      <p:sp>
        <p:nvSpPr>
          <p:cNvPr id="8" name="Rectangle: Rounded Corners 7">
            <a:extLst>
              <a:ext uri="{FF2B5EF4-FFF2-40B4-BE49-F238E27FC236}">
                <a16:creationId xmlns:a16="http://schemas.microsoft.com/office/drawing/2014/main" id="{DF5E1D16-D4A2-45E5-96A7-63CF5DFA7A44}"/>
              </a:ext>
            </a:extLst>
          </p:cNvPr>
          <p:cNvSpPr/>
          <p:nvPr/>
        </p:nvSpPr>
        <p:spPr>
          <a:xfrm>
            <a:off x="382637" y="1271340"/>
            <a:ext cx="4395839" cy="47882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OpenSans-Light"/>
              </a:rPr>
              <a:t>To explain by Nicola</a:t>
            </a:r>
            <a:endParaRPr lang="en-SE" sz="3200" dirty="0">
              <a:latin typeface="OpenSans-Light"/>
            </a:endParaRPr>
          </a:p>
        </p:txBody>
      </p:sp>
    </p:spTree>
    <p:extLst>
      <p:ext uri="{BB962C8B-B14F-4D97-AF65-F5344CB8AC3E}">
        <p14:creationId xmlns:p14="http://schemas.microsoft.com/office/powerpoint/2010/main" val="284771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32CB8-C7A3-4257-AAC0-3B87EBD030DF}"/>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Other methods for verification: </a:t>
            </a:r>
            <a:r>
              <a:rPr lang="en-US" sz="4000" i="1" dirty="0" err="1"/>
              <a:t>merA</a:t>
            </a:r>
            <a:endParaRPr lang="en-SE" sz="4000" i="1" dirty="0"/>
          </a:p>
        </p:txBody>
      </p:sp>
      <p:cxnSp>
        <p:nvCxnSpPr>
          <p:cNvPr id="5" name="Straight Connector 4">
            <a:extLst>
              <a:ext uri="{FF2B5EF4-FFF2-40B4-BE49-F238E27FC236}">
                <a16:creationId xmlns:a16="http://schemas.microsoft.com/office/drawing/2014/main" id="{632116A1-C5E0-430C-A9B8-A3380DCA29AA}"/>
              </a:ext>
            </a:extLst>
          </p:cNvPr>
          <p:cNvCxnSpPr>
            <a:cxnSpLocks/>
          </p:cNvCxnSpPr>
          <p:nvPr/>
        </p:nvCxnSpPr>
        <p:spPr>
          <a:xfrm>
            <a:off x="195943" y="765958"/>
            <a:ext cx="10792488"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C9934C-0378-493B-9F2B-83C23E8284C8}"/>
              </a:ext>
            </a:extLst>
          </p:cNvPr>
          <p:cNvSpPr txBox="1"/>
          <p:nvPr/>
        </p:nvSpPr>
        <p:spPr>
          <a:xfrm>
            <a:off x="9498534" y="2261893"/>
            <a:ext cx="2370980" cy="923330"/>
          </a:xfrm>
          <a:prstGeom prst="rect">
            <a:avLst/>
          </a:prstGeom>
          <a:noFill/>
        </p:spPr>
        <p:txBody>
          <a:bodyPr wrap="square">
            <a:spAutoFit/>
          </a:bodyPr>
          <a:lstStyle/>
          <a:p>
            <a:pPr algn="ctr"/>
            <a:r>
              <a:rPr lang="es-ES" sz="1200" b="1" i="0" dirty="0">
                <a:solidFill>
                  <a:srgbClr val="131314"/>
                </a:solidFill>
                <a:effectLst/>
                <a:latin typeface="var(--sn-fonts-heading)"/>
              </a:rPr>
              <a:t>Zohra Zahir</a:t>
            </a:r>
          </a:p>
          <a:p>
            <a:pPr algn="ctr"/>
            <a:r>
              <a:rPr lang="en-US" sz="1200" b="0" i="0" dirty="0">
                <a:solidFill>
                  <a:srgbClr val="131314"/>
                </a:solidFill>
                <a:effectLst/>
                <a:latin typeface="__Inter_e6130b"/>
              </a:rPr>
              <a:t>PhD </a:t>
            </a:r>
            <a:r>
              <a:rPr lang="en-US" sz="1200" dirty="0">
                <a:solidFill>
                  <a:srgbClr val="131314"/>
                </a:solidFill>
                <a:latin typeface="__Inter_e6130b"/>
              </a:rPr>
              <a:t>Candidate University of Regina, Canada</a:t>
            </a:r>
            <a:endParaRPr lang="en-US" sz="1200" b="0" i="0" dirty="0">
              <a:solidFill>
                <a:srgbClr val="131314"/>
              </a:solidFill>
              <a:effectLst/>
              <a:latin typeface="__Inter_e6130b"/>
            </a:endParaRPr>
          </a:p>
          <a:p>
            <a:pPr algn="l"/>
            <a:endParaRPr lang="es-ES" b="1" i="0" dirty="0">
              <a:solidFill>
                <a:srgbClr val="131314"/>
              </a:solidFill>
              <a:effectLst/>
              <a:latin typeface="var(--sn-fonts-heading)"/>
            </a:endParaRPr>
          </a:p>
        </p:txBody>
      </p:sp>
      <p:pic>
        <p:nvPicPr>
          <p:cNvPr id="8" name="Picture 7">
            <a:extLst>
              <a:ext uri="{FF2B5EF4-FFF2-40B4-BE49-F238E27FC236}">
                <a16:creationId xmlns:a16="http://schemas.microsoft.com/office/drawing/2014/main" id="{DFC05D11-451D-4D93-992D-DB1D07C32499}"/>
              </a:ext>
            </a:extLst>
          </p:cNvPr>
          <p:cNvPicPr>
            <a:picLocks noChangeAspect="1"/>
          </p:cNvPicPr>
          <p:nvPr/>
        </p:nvPicPr>
        <p:blipFill>
          <a:blip r:embed="rId3"/>
          <a:stretch>
            <a:fillRect/>
          </a:stretch>
        </p:blipFill>
        <p:spPr>
          <a:xfrm>
            <a:off x="345855" y="1433818"/>
            <a:ext cx="5906400" cy="22118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A666F7E4-D138-4910-8984-15C2BF44CFDD}"/>
              </a:ext>
            </a:extLst>
          </p:cNvPr>
          <p:cNvPicPr>
            <a:picLocks noChangeAspect="1"/>
          </p:cNvPicPr>
          <p:nvPr/>
        </p:nvPicPr>
        <p:blipFill>
          <a:blip r:embed="rId4"/>
          <a:stretch>
            <a:fillRect/>
          </a:stretch>
        </p:blipFill>
        <p:spPr>
          <a:xfrm>
            <a:off x="5058839" y="2723558"/>
            <a:ext cx="4924736" cy="1844242"/>
          </a:xfrm>
          <a:prstGeom prst="rect">
            <a:avLst/>
          </a:prstGeom>
        </p:spPr>
      </p:pic>
      <p:sp>
        <p:nvSpPr>
          <p:cNvPr id="11" name="TextBox 10">
            <a:extLst>
              <a:ext uri="{FF2B5EF4-FFF2-40B4-BE49-F238E27FC236}">
                <a16:creationId xmlns:a16="http://schemas.microsoft.com/office/drawing/2014/main" id="{4F815D75-1D48-4C84-94BD-8BF30717343E}"/>
              </a:ext>
            </a:extLst>
          </p:cNvPr>
          <p:cNvSpPr txBox="1"/>
          <p:nvPr/>
        </p:nvSpPr>
        <p:spPr>
          <a:xfrm>
            <a:off x="3376590" y="5017361"/>
            <a:ext cx="4065104" cy="584775"/>
          </a:xfrm>
          <a:prstGeom prst="rect">
            <a:avLst/>
          </a:prstGeom>
          <a:solidFill>
            <a:schemeClr val="bg1"/>
          </a:solidFill>
        </p:spPr>
        <p:txBody>
          <a:bodyPr wrap="square">
            <a:spAutoFit/>
          </a:bodyPr>
          <a:lstStyle/>
          <a:p>
            <a:r>
              <a:rPr lang="en-CA" sz="3200" dirty="0">
                <a:solidFill>
                  <a:srgbClr val="000000"/>
                </a:solidFill>
                <a:effectLst/>
                <a:latin typeface="Calibri" panose="020F0502020204030204" pitchFamily="34" charset="0"/>
                <a:cs typeface="Calibri" panose="020F0502020204030204" pitchFamily="34" charset="0"/>
              </a:rPr>
              <a:t>C[VL]N[V/T/</a:t>
            </a:r>
            <a:r>
              <a:rPr lang="en-CA" sz="3200" dirty="0">
                <a:solidFill>
                  <a:srgbClr val="000000"/>
                </a:solidFill>
                <a:latin typeface="Calibri" panose="020F0502020204030204" pitchFamily="34" charset="0"/>
                <a:cs typeface="Calibri" panose="020F0502020204030204" pitchFamily="34" charset="0"/>
              </a:rPr>
              <a:t>I</a:t>
            </a:r>
            <a:r>
              <a:rPr lang="en-CA" sz="3200" dirty="0">
                <a:solidFill>
                  <a:srgbClr val="000000"/>
                </a:solidFill>
                <a:effectLst/>
                <a:latin typeface="Calibri" panose="020F0502020204030204" pitchFamily="34" charset="0"/>
                <a:cs typeface="Calibri" panose="020F0502020204030204" pitchFamily="34" charset="0"/>
              </a:rPr>
              <a:t>/</a:t>
            </a:r>
            <a:r>
              <a:rPr lang="en-CA" sz="3200" dirty="0">
                <a:solidFill>
                  <a:srgbClr val="000000"/>
                </a:solidFill>
                <a:latin typeface="Calibri" panose="020F0502020204030204" pitchFamily="34" charset="0"/>
                <a:cs typeface="Calibri" panose="020F0502020204030204" pitchFamily="34" charset="0"/>
              </a:rPr>
              <a:t>Y</a:t>
            </a:r>
            <a:r>
              <a:rPr lang="en-CA" sz="3200" dirty="0">
                <a:solidFill>
                  <a:srgbClr val="000000"/>
                </a:solidFill>
                <a:effectLst/>
                <a:latin typeface="Calibri" panose="020F0502020204030204" pitchFamily="34" charset="0"/>
                <a:cs typeface="Calibri" panose="020F0502020204030204" pitchFamily="34" charset="0"/>
              </a:rPr>
              <a:t>]GCVPSK</a:t>
            </a:r>
            <a:endParaRPr lang="en-US" sz="32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AC47514-E005-4A11-BC83-B7662CEE4F55}"/>
              </a:ext>
            </a:extLst>
          </p:cNvPr>
          <p:cNvPicPr>
            <a:picLocks noChangeAspect="1"/>
          </p:cNvPicPr>
          <p:nvPr/>
        </p:nvPicPr>
        <p:blipFill>
          <a:blip r:embed="rId5"/>
          <a:stretch>
            <a:fillRect/>
          </a:stretch>
        </p:blipFill>
        <p:spPr>
          <a:xfrm>
            <a:off x="10122723" y="996826"/>
            <a:ext cx="1122603" cy="1163482"/>
          </a:xfrm>
          <a:prstGeom prst="rect">
            <a:avLst/>
          </a:prstGeom>
        </p:spPr>
      </p:pic>
    </p:spTree>
    <p:extLst>
      <p:ext uri="{BB962C8B-B14F-4D97-AF65-F5344CB8AC3E}">
        <p14:creationId xmlns:p14="http://schemas.microsoft.com/office/powerpoint/2010/main" val="257720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0D34CC-15DB-4808-A275-162B1AE4B08C}"/>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to apply the </a:t>
            </a:r>
            <a:r>
              <a:rPr lang="en-US" sz="4000" dirty="0" err="1"/>
              <a:t>merVerifier</a:t>
            </a:r>
            <a:endParaRPr lang="en-SE" sz="4000" i="1" dirty="0"/>
          </a:p>
        </p:txBody>
      </p:sp>
      <p:cxnSp>
        <p:nvCxnSpPr>
          <p:cNvPr id="5" name="Straight Connector 4">
            <a:extLst>
              <a:ext uri="{FF2B5EF4-FFF2-40B4-BE49-F238E27FC236}">
                <a16:creationId xmlns:a16="http://schemas.microsoft.com/office/drawing/2014/main" id="{F68AA17C-4000-49B5-865F-D3F9234B2387}"/>
              </a:ext>
            </a:extLst>
          </p:cNvPr>
          <p:cNvCxnSpPr>
            <a:cxnSpLocks/>
          </p:cNvCxnSpPr>
          <p:nvPr/>
        </p:nvCxnSpPr>
        <p:spPr>
          <a:xfrm>
            <a:off x="195943" y="765958"/>
            <a:ext cx="10792488"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559EE9-3DD6-4A3C-93FA-7AA97172CED1}"/>
              </a:ext>
            </a:extLst>
          </p:cNvPr>
          <p:cNvSpPr txBox="1"/>
          <p:nvPr/>
        </p:nvSpPr>
        <p:spPr>
          <a:xfrm>
            <a:off x="376403" y="1451005"/>
            <a:ext cx="6097314" cy="923330"/>
          </a:xfrm>
          <a:prstGeom prst="rect">
            <a:avLst/>
          </a:prstGeom>
          <a:noFill/>
        </p:spPr>
        <p:txBody>
          <a:bodyPr wrap="square">
            <a:spAutoFit/>
          </a:bodyPr>
          <a:lstStyle/>
          <a:p>
            <a:r>
              <a:rPr lang="en-US" dirty="0"/>
              <a:t>1) Download python code from here:</a:t>
            </a:r>
          </a:p>
          <a:p>
            <a:r>
              <a:rPr lang="en-SE" dirty="0">
                <a:hlinkClick r:id="rId2"/>
              </a:rPr>
              <a:t>https://gitlab.com/pablo.sanchez/merverifyer</a:t>
            </a:r>
            <a:endParaRPr lang="en-US" dirty="0"/>
          </a:p>
          <a:p>
            <a:endParaRPr lang="en-SE" dirty="0"/>
          </a:p>
        </p:txBody>
      </p:sp>
      <p:sp>
        <p:nvSpPr>
          <p:cNvPr id="9" name="TextBox 8">
            <a:extLst>
              <a:ext uri="{FF2B5EF4-FFF2-40B4-BE49-F238E27FC236}">
                <a16:creationId xmlns:a16="http://schemas.microsoft.com/office/drawing/2014/main" id="{71F03970-801A-49C7-A807-AC7C534F1B26}"/>
              </a:ext>
            </a:extLst>
          </p:cNvPr>
          <p:cNvSpPr txBox="1"/>
          <p:nvPr/>
        </p:nvSpPr>
        <p:spPr>
          <a:xfrm>
            <a:off x="357020" y="2454283"/>
            <a:ext cx="5204591" cy="923330"/>
          </a:xfrm>
          <a:prstGeom prst="rect">
            <a:avLst/>
          </a:prstGeom>
          <a:noFill/>
        </p:spPr>
        <p:txBody>
          <a:bodyPr wrap="square">
            <a:spAutoFit/>
          </a:bodyPr>
          <a:lstStyle/>
          <a:p>
            <a:r>
              <a:rPr lang="en-US" dirty="0"/>
              <a:t>2) Prepare your input data </a:t>
            </a:r>
            <a:r>
              <a:rPr lang="en-US" dirty="0">
                <a:sym typeface="Wingdings" panose="05000000000000000000" pitchFamily="2" charset="2"/>
              </a:rPr>
              <a:t> FASTA files AA of your suspected </a:t>
            </a:r>
            <a:r>
              <a:rPr lang="en-US" dirty="0" err="1">
                <a:sym typeface="Wingdings" panose="05000000000000000000" pitchFamily="2" charset="2"/>
              </a:rPr>
              <a:t>merA</a:t>
            </a:r>
            <a:r>
              <a:rPr lang="en-US" dirty="0">
                <a:sym typeface="Wingdings" panose="05000000000000000000" pitchFamily="2" charset="2"/>
              </a:rPr>
              <a:t> and </a:t>
            </a:r>
            <a:r>
              <a:rPr lang="en-US" dirty="0" err="1">
                <a:sym typeface="Wingdings" panose="05000000000000000000" pitchFamily="2" charset="2"/>
              </a:rPr>
              <a:t>merB</a:t>
            </a:r>
            <a:r>
              <a:rPr lang="en-US" dirty="0">
                <a:sym typeface="Wingdings" panose="05000000000000000000" pitchFamily="2" charset="2"/>
              </a:rPr>
              <a:t> sequences extracted from Marky-coco</a:t>
            </a:r>
            <a:endParaRPr lang="en-US" dirty="0"/>
          </a:p>
        </p:txBody>
      </p:sp>
      <p:sp>
        <p:nvSpPr>
          <p:cNvPr id="10" name="TextBox 9">
            <a:extLst>
              <a:ext uri="{FF2B5EF4-FFF2-40B4-BE49-F238E27FC236}">
                <a16:creationId xmlns:a16="http://schemas.microsoft.com/office/drawing/2014/main" id="{03FEA62E-E637-4572-9006-211F943E3B50}"/>
              </a:ext>
            </a:extLst>
          </p:cNvPr>
          <p:cNvSpPr txBox="1"/>
          <p:nvPr/>
        </p:nvSpPr>
        <p:spPr>
          <a:xfrm>
            <a:off x="5783840" y="1041101"/>
            <a:ext cx="6300429" cy="5976380"/>
          </a:xfrm>
          <a:prstGeom prst="rect">
            <a:avLst/>
          </a:prstGeom>
          <a:noFill/>
        </p:spPr>
        <p:txBody>
          <a:bodyPr wrap="square">
            <a:spAutoFit/>
          </a:bodyPr>
          <a:lstStyle/>
          <a:p>
            <a:r>
              <a:rPr lang="en-US" dirty="0"/>
              <a:t>3) Be sure which essential </a:t>
            </a:r>
            <a:r>
              <a:rPr lang="en-US" dirty="0" err="1"/>
              <a:t>aminoacids</a:t>
            </a:r>
            <a:r>
              <a:rPr lang="en-US" dirty="0"/>
              <a:t> you want to use for your verification:</a:t>
            </a:r>
          </a:p>
          <a:p>
            <a:endParaRPr lang="en-US" dirty="0"/>
          </a:p>
          <a:p>
            <a:pPr algn="just">
              <a:lnSpc>
                <a:spcPct val="107000"/>
              </a:lnSpc>
              <a:spcAft>
                <a:spcPts val="800"/>
              </a:spcAft>
            </a:pPr>
            <a:r>
              <a:rPr lang="en-SE" b="1" dirty="0">
                <a:effectLst/>
                <a:latin typeface="Calibri" panose="020F0502020204030204" pitchFamily="34" charset="0"/>
                <a:ea typeface="Calibri" panose="020F0502020204030204" pitchFamily="34" charset="0"/>
                <a:cs typeface="Times New Roman" panose="02020603050405020304" pitchFamily="18" charset="0"/>
              </a:rPr>
              <a:t>For </a:t>
            </a:r>
            <a:r>
              <a:rPr lang="en-SE" b="1" i="1" dirty="0" err="1">
                <a:effectLst/>
                <a:latin typeface="Calibri" panose="020F0502020204030204" pitchFamily="34" charset="0"/>
                <a:ea typeface="Calibri" panose="020F0502020204030204" pitchFamily="34" charset="0"/>
                <a:cs typeface="Times New Roman" panose="02020603050405020304" pitchFamily="18" charset="0"/>
              </a:rPr>
              <a:t>merA</a:t>
            </a:r>
            <a:r>
              <a:rPr lang="en-US" b="1" i="1" dirty="0">
                <a:effectLst/>
                <a:latin typeface="Calibri" panose="020F0502020204030204" pitchFamily="34" charset="0"/>
                <a:ea typeface="Calibri" panose="020F0502020204030204" pitchFamily="34" charset="0"/>
                <a:cs typeface="Times New Roman" panose="02020603050405020304" pitchFamily="18" charset="0"/>
              </a:rPr>
              <a:t> </a:t>
            </a:r>
            <a:r>
              <a:rPr lang="en-S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(Boyd &amp; </a:t>
            </a:r>
            <a:r>
              <a:rPr lang="en-SE"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Barkay</a:t>
            </a:r>
            <a:r>
              <a:rPr lang="en-S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2012) </a:t>
            </a:r>
            <a:r>
              <a:rPr lang="en-US" b="1" i="1" dirty="0">
                <a:latin typeface="Calibri" panose="020F0502020204030204" pitchFamily="34" charset="0"/>
                <a:ea typeface="Calibri" panose="020F0502020204030204" pitchFamily="34" charset="0"/>
                <a:cs typeface="Times New Roman" panose="02020603050405020304" pitchFamily="18" charset="0"/>
              </a:rPr>
              <a:t>:</a:t>
            </a:r>
          </a:p>
          <a:p>
            <a:pPr marL="285750" indent="-285750" algn="just">
              <a:lnSpc>
                <a:spcPct val="107000"/>
              </a:lnSpc>
              <a:spcAft>
                <a:spcPts val="800"/>
              </a:spcAft>
              <a:buFontTx/>
              <a:buChar char="-"/>
            </a:pPr>
            <a:r>
              <a:rPr lang="en-SE" dirty="0">
                <a:effectLst/>
                <a:latin typeface="Calibri" panose="020F0502020204030204" pitchFamily="34" charset="0"/>
                <a:ea typeface="Calibri" panose="020F0502020204030204" pitchFamily="34" charset="0"/>
                <a:cs typeface="Times New Roman" panose="02020603050405020304" pitchFamily="18" charset="0"/>
              </a:rPr>
              <a:t>two cysteines at positions 207 and 212</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Tx/>
              <a:buChar char="-"/>
            </a:pPr>
            <a:r>
              <a:rPr lang="en-SE" dirty="0">
                <a:effectLst/>
                <a:latin typeface="Calibri" panose="020F0502020204030204" pitchFamily="34" charset="0"/>
                <a:ea typeface="Calibri" panose="020F0502020204030204" pitchFamily="34" charset="0"/>
                <a:cs typeface="Times New Roman" panose="02020603050405020304" pitchFamily="18" charset="0"/>
              </a:rPr>
              <a:t>vicinal cysteine pair at the carboxy terminus</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SE" dirty="0">
                <a:effectLst/>
                <a:latin typeface="Calibri" panose="020F0502020204030204" pitchFamily="34" charset="0"/>
                <a:ea typeface="Calibri" panose="020F0502020204030204" pitchFamily="34" charset="0"/>
                <a:cs typeface="Times New Roman" panose="02020603050405020304" pitchFamily="18" charset="0"/>
              </a:rPr>
              <a:t>positions 628–629</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Tx/>
              <a:buChar char="-"/>
            </a:pPr>
            <a:r>
              <a:rPr lang="en-SE" dirty="0">
                <a:effectLst/>
                <a:latin typeface="Calibri" panose="020F0502020204030204" pitchFamily="34" charset="0"/>
                <a:ea typeface="Calibri" panose="020F0502020204030204" pitchFamily="34" charset="0"/>
                <a:cs typeface="Times New Roman" panose="02020603050405020304" pitchFamily="18" charset="0"/>
              </a:rPr>
              <a:t>tyrosine at position 264</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Tx/>
              <a:buChar char="-"/>
            </a:pPr>
            <a:r>
              <a:rPr lang="en-SE" dirty="0">
                <a:effectLst/>
                <a:latin typeface="Calibri" panose="020F0502020204030204" pitchFamily="34" charset="0"/>
                <a:ea typeface="Calibri" panose="020F0502020204030204" pitchFamily="34" charset="0"/>
                <a:cs typeface="Times New Roman" panose="02020603050405020304" pitchFamily="18" charset="0"/>
              </a:rPr>
              <a:t>and either a tyrosine (for bacteria) or a phenylalanine (for archaea) at position 605</a:t>
            </a: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SE"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F</a:t>
            </a:r>
            <a:r>
              <a:rPr lang="en-US" b="1" dirty="0">
                <a:effectLst/>
                <a:latin typeface="Calibri" panose="020F0502020204030204" pitchFamily="34" charset="0"/>
                <a:ea typeface="Calibri" panose="020F0502020204030204" pitchFamily="34" charset="0"/>
                <a:cs typeface="Times New Roman" panose="02020603050405020304" pitchFamily="18" charset="0"/>
              </a:rPr>
              <a:t>or </a:t>
            </a:r>
            <a:r>
              <a:rPr lang="en-US" b="1" i="1" dirty="0" err="1">
                <a:effectLst/>
                <a:latin typeface="Calibri" panose="020F0502020204030204" pitchFamily="34" charset="0"/>
                <a:ea typeface="Calibri" panose="020F0502020204030204" pitchFamily="34" charset="0"/>
                <a:cs typeface="Times New Roman" panose="02020603050405020304" pitchFamily="18" charset="0"/>
              </a:rPr>
              <a:t>merB</a:t>
            </a:r>
            <a:r>
              <a:rPr lang="en-US" b="1" i="1" dirty="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(Lafrance-</a:t>
            </a:r>
            <a:r>
              <a:rPr lang="en-US"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Vanasse</a:t>
            </a: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et al., 2009; Wahba et al., 2016, </a:t>
            </a:r>
            <a:r>
              <a:rPr lang="en-S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Pitts &amp; Summers, 2002</a:t>
            </a: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i="1" dirty="0">
                <a:latin typeface="Calibri" panose="020F0502020204030204" pitchFamily="34" charset="0"/>
                <a:ea typeface="Calibri" panose="020F0502020204030204" pitchFamily="34" charset="0"/>
                <a:cs typeface="Times New Roman" panose="02020603050405020304" pitchFamily="18" charset="0"/>
              </a:rPr>
              <a:t>:</a:t>
            </a:r>
          </a:p>
          <a:p>
            <a:pPr marL="285750" indent="-285750" algn="just">
              <a:lnSpc>
                <a:spcPct val="107000"/>
              </a:lnSpc>
              <a:spcAft>
                <a:spcPts val="800"/>
              </a:spcAft>
              <a:buFontTx/>
              <a:buChar char="-"/>
            </a:pPr>
            <a:r>
              <a:rPr lang="en-SE" dirty="0">
                <a:effectLst/>
                <a:latin typeface="Calibri" panose="020F0502020204030204" pitchFamily="34" charset="0"/>
                <a:ea typeface="Calibri" panose="020F0502020204030204" pitchFamily="34" charset="0"/>
                <a:cs typeface="Times New Roman" panose="02020603050405020304" pitchFamily="18" charset="0"/>
              </a:rPr>
              <a:t>cysteines at positions 96 and 159</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Tx/>
              <a:buChar char="-"/>
            </a:pPr>
            <a:r>
              <a:rPr lang="en-SE" dirty="0">
                <a:effectLst/>
                <a:latin typeface="Calibri" panose="020F0502020204030204" pitchFamily="34" charset="0"/>
                <a:ea typeface="Calibri" panose="020F0502020204030204" pitchFamily="34" charset="0"/>
                <a:cs typeface="Times New Roman" panose="02020603050405020304" pitchFamily="18" charset="0"/>
              </a:rPr>
              <a:t>asparagine at position 99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Tx/>
              <a:buChar char="-"/>
            </a:pPr>
            <a:r>
              <a:rPr lang="en-US" dirty="0">
                <a:latin typeface="Calibri" panose="020F0502020204030204" pitchFamily="34" charset="0"/>
                <a:ea typeface="Calibri" panose="020F0502020204030204" pitchFamily="34" charset="0"/>
                <a:cs typeface="Times New Roman" panose="02020603050405020304" pitchFamily="18" charset="0"/>
              </a:rPr>
              <a:t>Optional </a:t>
            </a:r>
            <a:r>
              <a:rPr lang="en-SE" dirty="0">
                <a:effectLst/>
                <a:latin typeface="Calibri" panose="020F0502020204030204" pitchFamily="34" charset="0"/>
                <a:ea typeface="Calibri" panose="020F0502020204030204" pitchFamily="34" charset="0"/>
                <a:cs typeface="Times New Roman" panose="02020603050405020304" pitchFamily="18" charset="0"/>
              </a:rPr>
              <a:t>cysteine at position 117 </a:t>
            </a:r>
            <a:r>
              <a:rPr lang="en-US"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SE" dirty="0">
                <a:effectLst/>
                <a:latin typeface="Calibri" panose="020F0502020204030204" pitchFamily="34" charset="0"/>
                <a:ea typeface="Calibri" panose="020F0502020204030204" pitchFamily="34" charset="0"/>
                <a:cs typeface="Times New Roman" panose="02020603050405020304" pitchFamily="18" charset="0"/>
              </a:rPr>
              <a:t>described as having a potential structural role</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en-SE"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83460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0D34CC-15DB-4808-A275-162B1AE4B08C}"/>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to apply the </a:t>
            </a:r>
            <a:r>
              <a:rPr lang="en-US" sz="4000" dirty="0" err="1"/>
              <a:t>merVerifier</a:t>
            </a:r>
            <a:endParaRPr lang="en-SE" sz="4000" i="1" dirty="0"/>
          </a:p>
        </p:txBody>
      </p:sp>
      <p:cxnSp>
        <p:nvCxnSpPr>
          <p:cNvPr id="5" name="Straight Connector 4">
            <a:extLst>
              <a:ext uri="{FF2B5EF4-FFF2-40B4-BE49-F238E27FC236}">
                <a16:creationId xmlns:a16="http://schemas.microsoft.com/office/drawing/2014/main" id="{F68AA17C-4000-49B5-865F-D3F9234B2387}"/>
              </a:ext>
            </a:extLst>
          </p:cNvPr>
          <p:cNvCxnSpPr>
            <a:cxnSpLocks/>
          </p:cNvCxnSpPr>
          <p:nvPr/>
        </p:nvCxnSpPr>
        <p:spPr>
          <a:xfrm>
            <a:off x="195943" y="765958"/>
            <a:ext cx="10792488"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559EE9-3DD6-4A3C-93FA-7AA97172CED1}"/>
              </a:ext>
            </a:extLst>
          </p:cNvPr>
          <p:cNvSpPr txBox="1"/>
          <p:nvPr/>
        </p:nvSpPr>
        <p:spPr>
          <a:xfrm>
            <a:off x="376403" y="1451005"/>
            <a:ext cx="6097314" cy="923330"/>
          </a:xfrm>
          <a:prstGeom prst="rect">
            <a:avLst/>
          </a:prstGeom>
          <a:noFill/>
        </p:spPr>
        <p:txBody>
          <a:bodyPr wrap="square">
            <a:spAutoFit/>
          </a:bodyPr>
          <a:lstStyle/>
          <a:p>
            <a:r>
              <a:rPr lang="en-US" dirty="0">
                <a:solidFill>
                  <a:schemeClr val="bg1">
                    <a:lumMod val="75000"/>
                  </a:schemeClr>
                </a:solidFill>
              </a:rPr>
              <a:t>1) Download python code from here:</a:t>
            </a:r>
          </a:p>
          <a:p>
            <a:r>
              <a:rPr lang="en-SE" dirty="0">
                <a:solidFill>
                  <a:srgbClr val="954F72"/>
                </a:solidFill>
                <a:hlinkClick r:id="rId2">
                  <a:extLst>
                    <a:ext uri="{A12FA001-AC4F-418D-AE19-62706E023703}">
                      <ahyp:hlinkClr xmlns:ahyp="http://schemas.microsoft.com/office/drawing/2018/hyperlinkcolor" val="tx"/>
                    </a:ext>
                  </a:extLst>
                </a:hlinkClick>
              </a:rPr>
              <a:t>https://gitlab.com/pablo.sanchez/</a:t>
            </a:r>
            <a:r>
              <a:rPr lang="en-SE" dirty="0">
                <a:solidFill>
                  <a:schemeClr val="bg1">
                    <a:lumMod val="75000"/>
                  </a:schemeClr>
                </a:solidFill>
                <a:hlinkClick r:id="rId2">
                  <a:extLst>
                    <a:ext uri="{A12FA001-AC4F-418D-AE19-62706E023703}">
                      <ahyp:hlinkClr xmlns:ahyp="http://schemas.microsoft.com/office/drawing/2018/hyperlinkcolor" val="tx"/>
                    </a:ext>
                  </a:extLst>
                </a:hlinkClick>
              </a:rPr>
              <a:t>merverifyer</a:t>
            </a:r>
            <a:endParaRPr lang="en-US" dirty="0">
              <a:solidFill>
                <a:schemeClr val="bg1">
                  <a:lumMod val="75000"/>
                </a:schemeClr>
              </a:solidFill>
            </a:endParaRPr>
          </a:p>
          <a:p>
            <a:endParaRPr lang="en-SE" dirty="0">
              <a:solidFill>
                <a:schemeClr val="bg1">
                  <a:lumMod val="75000"/>
                </a:schemeClr>
              </a:solidFill>
            </a:endParaRPr>
          </a:p>
        </p:txBody>
      </p:sp>
      <p:sp>
        <p:nvSpPr>
          <p:cNvPr id="9" name="TextBox 8">
            <a:extLst>
              <a:ext uri="{FF2B5EF4-FFF2-40B4-BE49-F238E27FC236}">
                <a16:creationId xmlns:a16="http://schemas.microsoft.com/office/drawing/2014/main" id="{71F03970-801A-49C7-A807-AC7C534F1B26}"/>
              </a:ext>
            </a:extLst>
          </p:cNvPr>
          <p:cNvSpPr txBox="1"/>
          <p:nvPr/>
        </p:nvSpPr>
        <p:spPr>
          <a:xfrm>
            <a:off x="357020" y="2454283"/>
            <a:ext cx="5204591" cy="923330"/>
          </a:xfrm>
          <a:prstGeom prst="rect">
            <a:avLst/>
          </a:prstGeom>
          <a:noFill/>
        </p:spPr>
        <p:txBody>
          <a:bodyPr wrap="square">
            <a:spAutoFit/>
          </a:bodyPr>
          <a:lstStyle/>
          <a:p>
            <a:r>
              <a:rPr lang="en-US" dirty="0"/>
              <a:t>2) Prepare your input data </a:t>
            </a:r>
            <a:r>
              <a:rPr lang="en-US" dirty="0">
                <a:sym typeface="Wingdings" panose="05000000000000000000" pitchFamily="2" charset="2"/>
              </a:rPr>
              <a:t> FASTA files AA of your suspected </a:t>
            </a:r>
            <a:r>
              <a:rPr lang="en-US" dirty="0" err="1">
                <a:sym typeface="Wingdings" panose="05000000000000000000" pitchFamily="2" charset="2"/>
              </a:rPr>
              <a:t>merA</a:t>
            </a:r>
            <a:r>
              <a:rPr lang="en-US" dirty="0">
                <a:sym typeface="Wingdings" panose="05000000000000000000" pitchFamily="2" charset="2"/>
              </a:rPr>
              <a:t> and </a:t>
            </a:r>
            <a:r>
              <a:rPr lang="en-US" dirty="0" err="1">
                <a:sym typeface="Wingdings" panose="05000000000000000000" pitchFamily="2" charset="2"/>
              </a:rPr>
              <a:t>merB</a:t>
            </a:r>
            <a:r>
              <a:rPr lang="en-US" dirty="0">
                <a:sym typeface="Wingdings" panose="05000000000000000000" pitchFamily="2" charset="2"/>
              </a:rPr>
              <a:t> sequences extracted from Marky-coco</a:t>
            </a:r>
            <a:endParaRPr lang="en-US" dirty="0"/>
          </a:p>
        </p:txBody>
      </p:sp>
      <p:sp>
        <p:nvSpPr>
          <p:cNvPr id="10" name="TextBox 9">
            <a:extLst>
              <a:ext uri="{FF2B5EF4-FFF2-40B4-BE49-F238E27FC236}">
                <a16:creationId xmlns:a16="http://schemas.microsoft.com/office/drawing/2014/main" id="{03FEA62E-E637-4572-9006-211F943E3B50}"/>
              </a:ext>
            </a:extLst>
          </p:cNvPr>
          <p:cNvSpPr txBox="1"/>
          <p:nvPr/>
        </p:nvSpPr>
        <p:spPr>
          <a:xfrm>
            <a:off x="5783840" y="1041101"/>
            <a:ext cx="6300429" cy="5976380"/>
          </a:xfrm>
          <a:prstGeom prst="rect">
            <a:avLst/>
          </a:prstGeom>
          <a:noFill/>
        </p:spPr>
        <p:txBody>
          <a:bodyPr wrap="square">
            <a:spAutoFit/>
          </a:bodyPr>
          <a:lstStyle/>
          <a:p>
            <a:r>
              <a:rPr lang="en-US" dirty="0">
                <a:solidFill>
                  <a:schemeClr val="bg1">
                    <a:lumMod val="75000"/>
                  </a:schemeClr>
                </a:solidFill>
              </a:rPr>
              <a:t>3) Be sure which essential </a:t>
            </a:r>
            <a:r>
              <a:rPr lang="en-US" dirty="0" err="1">
                <a:solidFill>
                  <a:schemeClr val="bg1">
                    <a:lumMod val="75000"/>
                  </a:schemeClr>
                </a:solidFill>
              </a:rPr>
              <a:t>aminoacids</a:t>
            </a:r>
            <a:r>
              <a:rPr lang="en-US" dirty="0">
                <a:solidFill>
                  <a:schemeClr val="bg1">
                    <a:lumMod val="75000"/>
                  </a:schemeClr>
                </a:solidFill>
              </a:rPr>
              <a:t> you want to use for your verification:</a:t>
            </a:r>
          </a:p>
          <a:p>
            <a:endParaRPr lang="en-US" dirty="0">
              <a:solidFill>
                <a:schemeClr val="bg1">
                  <a:lumMod val="75000"/>
                </a:schemeClr>
              </a:solidFill>
            </a:endParaRPr>
          </a:p>
          <a:p>
            <a:pPr algn="just">
              <a:lnSpc>
                <a:spcPct val="107000"/>
              </a:lnSpc>
              <a:spcAft>
                <a:spcPts val="800"/>
              </a:spcAft>
            </a:pPr>
            <a:r>
              <a:rPr lang="en-SE" b="1"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For </a:t>
            </a:r>
            <a:r>
              <a:rPr lang="en-SE" b="1" i="1" dirty="0" err="1">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merA</a:t>
            </a:r>
            <a:r>
              <a:rPr lang="en-US" b="1" i="1"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SE" dirty="0">
                <a:solidFill>
                  <a:schemeClr val="bg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(Boyd &amp; </a:t>
            </a:r>
            <a:r>
              <a:rPr lang="en-SE" dirty="0" err="1">
                <a:solidFill>
                  <a:schemeClr val="bg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Barkay</a:t>
            </a:r>
            <a:r>
              <a:rPr lang="en-SE" dirty="0">
                <a:solidFill>
                  <a:schemeClr val="bg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 2012) </a:t>
            </a:r>
            <a:r>
              <a:rPr lang="en-US" b="1" i="1" dirty="0">
                <a:solidFill>
                  <a:schemeClr val="bg1">
                    <a:lumMod val="75000"/>
                  </a:schemeClr>
                </a:solidFill>
                <a:latin typeface="Calibri" panose="020F0502020204030204" pitchFamily="34" charset="0"/>
                <a:ea typeface="Calibri" panose="020F0502020204030204" pitchFamily="34" charset="0"/>
                <a:cs typeface="Times New Roman" panose="02020603050405020304" pitchFamily="18" charset="0"/>
              </a:rPr>
              <a:t>:</a:t>
            </a:r>
          </a:p>
          <a:p>
            <a:pPr marL="285750" indent="-285750" algn="just">
              <a:lnSpc>
                <a:spcPct val="107000"/>
              </a:lnSpc>
              <a:spcAft>
                <a:spcPts val="800"/>
              </a:spcAft>
              <a:buFontTx/>
              <a:buChar char="-"/>
            </a:pPr>
            <a:r>
              <a:rPr lang="en-SE"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two cysteines at positions 207 and 212</a:t>
            </a:r>
            <a:endPar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Tx/>
              <a:buChar char="-"/>
            </a:pPr>
            <a:r>
              <a:rPr lang="en-SE"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vicinal cysteine pair at the carboxy terminus</a:t>
            </a:r>
            <a:r>
              <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SE"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positions 628–629</a:t>
            </a:r>
            <a:endPar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Tx/>
              <a:buChar char="-"/>
            </a:pPr>
            <a:r>
              <a:rPr lang="en-SE"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tyrosine at position 264</a:t>
            </a:r>
            <a:endPar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Tx/>
              <a:buChar char="-"/>
            </a:pPr>
            <a:r>
              <a:rPr lang="en-SE"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and either a tyrosine (for bacteria) or a phenylalanine (for archaea) at position 605</a:t>
            </a:r>
            <a:r>
              <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SE"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solidFill>
                  <a:schemeClr val="bg1">
                    <a:lumMod val="75000"/>
                  </a:schemeClr>
                </a:solidFill>
                <a:latin typeface="Calibri" panose="020F0502020204030204" pitchFamily="34" charset="0"/>
                <a:ea typeface="Calibri" panose="020F0502020204030204" pitchFamily="34" charset="0"/>
                <a:cs typeface="Times New Roman" panose="02020603050405020304" pitchFamily="18" charset="0"/>
              </a:rPr>
              <a:t>F</a:t>
            </a:r>
            <a:r>
              <a:rPr lang="en-US" b="1"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or </a:t>
            </a:r>
            <a:r>
              <a:rPr lang="en-US" b="1" i="1" dirty="0" err="1">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merB</a:t>
            </a:r>
            <a:r>
              <a:rPr lang="en-US" b="1" i="1"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(Lafrance-</a:t>
            </a:r>
            <a:r>
              <a:rPr lang="en-US" dirty="0" err="1">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Vanasse</a:t>
            </a:r>
            <a:r>
              <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et al., 2009; Wahba et al., 2016, </a:t>
            </a:r>
            <a:r>
              <a:rPr lang="en-SE" dirty="0">
                <a:solidFill>
                  <a:schemeClr val="bg1">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Pitts &amp; Summers, 2002</a:t>
            </a:r>
            <a:r>
              <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US" i="1" dirty="0">
                <a:solidFill>
                  <a:schemeClr val="bg1">
                    <a:lumMod val="75000"/>
                  </a:schemeClr>
                </a:solidFill>
                <a:latin typeface="Calibri" panose="020F0502020204030204" pitchFamily="34" charset="0"/>
                <a:ea typeface="Calibri" panose="020F0502020204030204" pitchFamily="34" charset="0"/>
                <a:cs typeface="Times New Roman" panose="02020603050405020304" pitchFamily="18" charset="0"/>
              </a:rPr>
              <a:t>:</a:t>
            </a:r>
          </a:p>
          <a:p>
            <a:pPr marL="285750" indent="-285750" algn="just">
              <a:lnSpc>
                <a:spcPct val="107000"/>
              </a:lnSpc>
              <a:spcAft>
                <a:spcPts val="800"/>
              </a:spcAft>
              <a:buFontTx/>
              <a:buChar char="-"/>
            </a:pPr>
            <a:r>
              <a:rPr lang="en-SE"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cysteines at positions 96 and 159</a:t>
            </a:r>
            <a:endPar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Tx/>
              <a:buChar char="-"/>
            </a:pPr>
            <a:r>
              <a:rPr lang="en-SE"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asparagine at position 99 </a:t>
            </a:r>
            <a:endPar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Tx/>
              <a:buChar char="-"/>
            </a:pPr>
            <a:r>
              <a:rPr lang="en-US" dirty="0">
                <a:solidFill>
                  <a:schemeClr val="bg1">
                    <a:lumMod val="75000"/>
                  </a:schemeClr>
                </a:solidFill>
                <a:latin typeface="Calibri" panose="020F0502020204030204" pitchFamily="34" charset="0"/>
                <a:ea typeface="Calibri" panose="020F0502020204030204" pitchFamily="34" charset="0"/>
                <a:cs typeface="Times New Roman" panose="02020603050405020304" pitchFamily="18" charset="0"/>
              </a:rPr>
              <a:t>Optional </a:t>
            </a:r>
            <a:r>
              <a:rPr lang="en-SE"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cysteine at position 117 </a:t>
            </a:r>
            <a:r>
              <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SE"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described as having a potential structural role</a:t>
            </a:r>
            <a:r>
              <a:rPr lang="en-US"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t>
            </a:r>
            <a:endParaRPr lang="en-SE" dirty="0">
              <a:solidFill>
                <a:schemeClr val="bg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lumMod val="75000"/>
                </a:schemeClr>
              </a:solidFill>
            </a:endParaRPr>
          </a:p>
        </p:txBody>
      </p:sp>
      <p:sp>
        <p:nvSpPr>
          <p:cNvPr id="8" name="Rectangle: Rounded Corners 7">
            <a:extLst>
              <a:ext uri="{FF2B5EF4-FFF2-40B4-BE49-F238E27FC236}">
                <a16:creationId xmlns:a16="http://schemas.microsoft.com/office/drawing/2014/main" id="{1BD02607-4508-42B3-BA2F-3D0CD631C1FF}"/>
              </a:ext>
            </a:extLst>
          </p:cNvPr>
          <p:cNvSpPr/>
          <p:nvPr/>
        </p:nvSpPr>
        <p:spPr>
          <a:xfrm>
            <a:off x="455976" y="1322727"/>
            <a:ext cx="11359621" cy="413249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3200" dirty="0">
              <a:latin typeface="OpenSans-Light"/>
            </a:endParaRPr>
          </a:p>
        </p:txBody>
      </p:sp>
      <p:pic>
        <p:nvPicPr>
          <p:cNvPr id="3" name="Picture 2">
            <a:extLst>
              <a:ext uri="{FF2B5EF4-FFF2-40B4-BE49-F238E27FC236}">
                <a16:creationId xmlns:a16="http://schemas.microsoft.com/office/drawing/2014/main" id="{DE6C5C5C-EBD7-4E63-8A9A-2C7E7D035373}"/>
              </a:ext>
            </a:extLst>
          </p:cNvPr>
          <p:cNvPicPr>
            <a:picLocks noChangeAspect="1"/>
          </p:cNvPicPr>
          <p:nvPr/>
        </p:nvPicPr>
        <p:blipFill>
          <a:blip r:embed="rId3"/>
          <a:stretch>
            <a:fillRect/>
          </a:stretch>
        </p:blipFill>
        <p:spPr>
          <a:xfrm>
            <a:off x="1108074" y="1605715"/>
            <a:ext cx="10202699" cy="3543795"/>
          </a:xfrm>
          <a:prstGeom prst="rect">
            <a:avLst/>
          </a:prstGeom>
        </p:spPr>
      </p:pic>
    </p:spTree>
    <p:extLst>
      <p:ext uri="{BB962C8B-B14F-4D97-AF65-F5344CB8AC3E}">
        <p14:creationId xmlns:p14="http://schemas.microsoft.com/office/powerpoint/2010/main" val="1197341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0D34CC-15DB-4808-A275-162B1AE4B08C}"/>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to apply the </a:t>
            </a:r>
            <a:r>
              <a:rPr lang="en-US" sz="4000" dirty="0" err="1"/>
              <a:t>merVerifier</a:t>
            </a:r>
            <a:endParaRPr lang="en-SE" sz="4000" i="1" dirty="0"/>
          </a:p>
        </p:txBody>
      </p:sp>
      <p:cxnSp>
        <p:nvCxnSpPr>
          <p:cNvPr id="5" name="Straight Connector 4">
            <a:extLst>
              <a:ext uri="{FF2B5EF4-FFF2-40B4-BE49-F238E27FC236}">
                <a16:creationId xmlns:a16="http://schemas.microsoft.com/office/drawing/2014/main" id="{F68AA17C-4000-49B5-865F-D3F9234B2387}"/>
              </a:ext>
            </a:extLst>
          </p:cNvPr>
          <p:cNvCxnSpPr>
            <a:cxnSpLocks/>
          </p:cNvCxnSpPr>
          <p:nvPr/>
        </p:nvCxnSpPr>
        <p:spPr>
          <a:xfrm>
            <a:off x="195943" y="765958"/>
            <a:ext cx="10792488"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533920C-0FA5-4749-BE58-0CF3F24D0C26}"/>
              </a:ext>
            </a:extLst>
          </p:cNvPr>
          <p:cNvPicPr>
            <a:picLocks noChangeAspect="1"/>
          </p:cNvPicPr>
          <p:nvPr/>
        </p:nvPicPr>
        <p:blipFill>
          <a:blip r:embed="rId2"/>
          <a:stretch>
            <a:fillRect/>
          </a:stretch>
        </p:blipFill>
        <p:spPr>
          <a:xfrm>
            <a:off x="1008940" y="1052181"/>
            <a:ext cx="10174120" cy="4753638"/>
          </a:xfrm>
          <a:prstGeom prst="rect">
            <a:avLst/>
          </a:prstGeom>
        </p:spPr>
      </p:pic>
    </p:spTree>
    <p:extLst>
      <p:ext uri="{BB962C8B-B14F-4D97-AF65-F5344CB8AC3E}">
        <p14:creationId xmlns:p14="http://schemas.microsoft.com/office/powerpoint/2010/main" val="3716003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84DE-A815-42D1-86BB-3795B5C487CB}"/>
              </a:ext>
            </a:extLst>
          </p:cNvPr>
          <p:cNvSpPr>
            <a:spLocks noGrp="1"/>
          </p:cNvSpPr>
          <p:nvPr>
            <p:ph type="title"/>
          </p:nvPr>
        </p:nvSpPr>
        <p:spPr>
          <a:xfrm>
            <a:off x="303811" y="246372"/>
            <a:ext cx="10515600" cy="329581"/>
          </a:xfrm>
        </p:spPr>
        <p:txBody>
          <a:bodyPr>
            <a:normAutofit fontScale="90000"/>
          </a:bodyPr>
          <a:lstStyle/>
          <a:p>
            <a:r>
              <a:rPr lang="en-US" dirty="0"/>
              <a:t>The </a:t>
            </a:r>
            <a:r>
              <a:rPr lang="en-US" i="1" dirty="0" err="1">
                <a:latin typeface="OpenSans-Light"/>
              </a:rPr>
              <a:t>mer</a:t>
            </a:r>
            <a:r>
              <a:rPr lang="en-US" dirty="0"/>
              <a:t> operon</a:t>
            </a:r>
            <a:endParaRPr lang="en-SE" dirty="0"/>
          </a:p>
        </p:txBody>
      </p:sp>
      <p:pic>
        <p:nvPicPr>
          <p:cNvPr id="8" name="Picture 7">
            <a:extLst>
              <a:ext uri="{FF2B5EF4-FFF2-40B4-BE49-F238E27FC236}">
                <a16:creationId xmlns:a16="http://schemas.microsoft.com/office/drawing/2014/main" id="{59601CE5-8E8E-46F0-8B06-82BC94557B98}"/>
              </a:ext>
            </a:extLst>
          </p:cNvPr>
          <p:cNvPicPr>
            <a:picLocks noChangeAspect="1"/>
          </p:cNvPicPr>
          <p:nvPr/>
        </p:nvPicPr>
        <p:blipFill>
          <a:blip r:embed="rId3"/>
          <a:stretch>
            <a:fillRect/>
          </a:stretch>
        </p:blipFill>
        <p:spPr>
          <a:xfrm>
            <a:off x="95003" y="1358428"/>
            <a:ext cx="6898354" cy="4339920"/>
          </a:xfrm>
          <a:prstGeom prst="rect">
            <a:avLst/>
          </a:prstGeom>
        </p:spPr>
      </p:pic>
      <p:cxnSp>
        <p:nvCxnSpPr>
          <p:cNvPr id="10" name="Straight Connector 9">
            <a:extLst>
              <a:ext uri="{FF2B5EF4-FFF2-40B4-BE49-F238E27FC236}">
                <a16:creationId xmlns:a16="http://schemas.microsoft.com/office/drawing/2014/main" id="{F182FD7E-A344-435D-8775-C4C8DB2CAFFB}"/>
              </a:ext>
            </a:extLst>
          </p:cNvPr>
          <p:cNvCxnSpPr/>
          <p:nvPr/>
        </p:nvCxnSpPr>
        <p:spPr>
          <a:xfrm>
            <a:off x="195943" y="765958"/>
            <a:ext cx="8769927"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54742D-312B-42CB-BCE5-0EBFD084CDB3}"/>
              </a:ext>
            </a:extLst>
          </p:cNvPr>
          <p:cNvSpPr txBox="1"/>
          <p:nvPr/>
        </p:nvSpPr>
        <p:spPr>
          <a:xfrm>
            <a:off x="8621486" y="6480823"/>
            <a:ext cx="3521034" cy="261610"/>
          </a:xfrm>
          <a:prstGeom prst="rect">
            <a:avLst/>
          </a:prstGeom>
          <a:noFill/>
        </p:spPr>
        <p:txBody>
          <a:bodyPr wrap="square">
            <a:spAutoFit/>
          </a:bodyPr>
          <a:lstStyle/>
          <a:p>
            <a:r>
              <a:rPr lang="en-US" sz="1100" i="0" u="none" strike="noStrike" baseline="0" dirty="0">
                <a:latin typeface="OpenSans-Light"/>
              </a:rPr>
              <a:t>modified from Boyd and </a:t>
            </a:r>
            <a:r>
              <a:rPr lang="en-US" sz="1100" i="0" u="none" strike="noStrike" baseline="0" dirty="0" err="1">
                <a:latin typeface="OpenSans-Light"/>
              </a:rPr>
              <a:t>Barkay</a:t>
            </a:r>
            <a:r>
              <a:rPr lang="en-US" sz="1100" i="0" u="none" strike="noStrike" baseline="0" dirty="0">
                <a:latin typeface="OpenSans-Light"/>
              </a:rPr>
              <a:t> (2012), Front. Microbiol.</a:t>
            </a:r>
            <a:endParaRPr lang="en-SE" sz="1100" dirty="0"/>
          </a:p>
        </p:txBody>
      </p:sp>
      <p:sp>
        <p:nvSpPr>
          <p:cNvPr id="32" name="Hg2+">
            <a:extLst>
              <a:ext uri="{FF2B5EF4-FFF2-40B4-BE49-F238E27FC236}">
                <a16:creationId xmlns:a16="http://schemas.microsoft.com/office/drawing/2014/main" id="{EB20F234-FDB3-4DDA-A74E-1A47AE7763A4}"/>
              </a:ext>
            </a:extLst>
          </p:cNvPr>
          <p:cNvSpPr txBox="1"/>
          <p:nvPr/>
        </p:nvSpPr>
        <p:spPr>
          <a:xfrm>
            <a:off x="7232880" y="2304329"/>
            <a:ext cx="44723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a:t>Hg</a:t>
            </a:r>
            <a:r>
              <a:rPr sz="1266" baseline="31999"/>
              <a:t>2+</a:t>
            </a:r>
            <a:r>
              <a:rPr sz="1266"/>
              <a:t> </a:t>
            </a:r>
          </a:p>
        </p:txBody>
      </p:sp>
      <p:sp>
        <p:nvSpPr>
          <p:cNvPr id="33" name="CH3Hg">
            <a:extLst>
              <a:ext uri="{FF2B5EF4-FFF2-40B4-BE49-F238E27FC236}">
                <a16:creationId xmlns:a16="http://schemas.microsoft.com/office/drawing/2014/main" id="{CFFE6515-9FEC-41B8-A10A-F9300B1515B5}"/>
              </a:ext>
            </a:extLst>
          </p:cNvPr>
          <p:cNvSpPr txBox="1"/>
          <p:nvPr/>
        </p:nvSpPr>
        <p:spPr>
          <a:xfrm>
            <a:off x="7146376" y="4251033"/>
            <a:ext cx="565861"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a:t>CH</a:t>
            </a:r>
            <a:r>
              <a:rPr sz="1266" baseline="-5999"/>
              <a:t>3</a:t>
            </a:r>
            <a:r>
              <a:rPr sz="1266"/>
              <a:t>Hg</a:t>
            </a:r>
          </a:p>
        </p:txBody>
      </p:sp>
      <p:pic>
        <p:nvPicPr>
          <p:cNvPr id="34" name="Línea" descr="Línea">
            <a:extLst>
              <a:ext uri="{FF2B5EF4-FFF2-40B4-BE49-F238E27FC236}">
                <a16:creationId xmlns:a16="http://schemas.microsoft.com/office/drawing/2014/main" id="{6D629B85-A85F-4552-BDDA-BD3F61C825E5}"/>
              </a:ext>
            </a:extLst>
          </p:cNvPr>
          <p:cNvPicPr>
            <a:picLocks/>
          </p:cNvPicPr>
          <p:nvPr/>
        </p:nvPicPr>
        <p:blipFill>
          <a:blip r:embed="rId4"/>
          <a:stretch>
            <a:fillRect/>
          </a:stretch>
        </p:blipFill>
        <p:spPr>
          <a:xfrm>
            <a:off x="7861279" y="2339416"/>
            <a:ext cx="550702" cy="196757"/>
          </a:xfrm>
          <a:prstGeom prst="rect">
            <a:avLst/>
          </a:prstGeom>
        </p:spPr>
      </p:pic>
      <p:sp>
        <p:nvSpPr>
          <p:cNvPr id="35" name="Hg0">
            <a:extLst>
              <a:ext uri="{FF2B5EF4-FFF2-40B4-BE49-F238E27FC236}">
                <a16:creationId xmlns:a16="http://schemas.microsoft.com/office/drawing/2014/main" id="{2209D457-F543-4B05-9307-215489642684}"/>
              </a:ext>
            </a:extLst>
          </p:cNvPr>
          <p:cNvSpPr txBox="1"/>
          <p:nvPr/>
        </p:nvSpPr>
        <p:spPr>
          <a:xfrm>
            <a:off x="8482884" y="2304329"/>
            <a:ext cx="343044"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a:t>Hg</a:t>
            </a:r>
            <a:r>
              <a:rPr sz="1266" baseline="31999"/>
              <a:t>0</a:t>
            </a:r>
          </a:p>
        </p:txBody>
      </p:sp>
      <p:pic>
        <p:nvPicPr>
          <p:cNvPr id="36" name="Línea" descr="Línea">
            <a:extLst>
              <a:ext uri="{FF2B5EF4-FFF2-40B4-BE49-F238E27FC236}">
                <a16:creationId xmlns:a16="http://schemas.microsoft.com/office/drawing/2014/main" id="{1BEBCFB6-B74E-4322-B523-9EB444066961}"/>
              </a:ext>
            </a:extLst>
          </p:cNvPr>
          <p:cNvPicPr>
            <a:picLocks/>
          </p:cNvPicPr>
          <p:nvPr/>
        </p:nvPicPr>
        <p:blipFill>
          <a:blip r:embed="rId5"/>
          <a:stretch>
            <a:fillRect/>
          </a:stretch>
        </p:blipFill>
        <p:spPr>
          <a:xfrm>
            <a:off x="7939257" y="4286120"/>
            <a:ext cx="550702" cy="196758"/>
          </a:xfrm>
          <a:prstGeom prst="rect">
            <a:avLst/>
          </a:prstGeom>
        </p:spPr>
      </p:pic>
      <p:sp>
        <p:nvSpPr>
          <p:cNvPr id="37" name="Hg2+">
            <a:extLst>
              <a:ext uri="{FF2B5EF4-FFF2-40B4-BE49-F238E27FC236}">
                <a16:creationId xmlns:a16="http://schemas.microsoft.com/office/drawing/2014/main" id="{E355AE6B-046F-4EA8-A804-CB76881BDC62}"/>
              </a:ext>
            </a:extLst>
          </p:cNvPr>
          <p:cNvSpPr txBox="1"/>
          <p:nvPr/>
        </p:nvSpPr>
        <p:spPr>
          <a:xfrm>
            <a:off x="8533669" y="4251033"/>
            <a:ext cx="44723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a:t>Hg</a:t>
            </a:r>
            <a:r>
              <a:rPr sz="1266" baseline="31999"/>
              <a:t>2+</a:t>
            </a:r>
            <a:r>
              <a:rPr sz="1266"/>
              <a:t> </a:t>
            </a:r>
          </a:p>
        </p:txBody>
      </p:sp>
      <p:sp>
        <p:nvSpPr>
          <p:cNvPr id="38" name="merA…">
            <a:extLst>
              <a:ext uri="{FF2B5EF4-FFF2-40B4-BE49-F238E27FC236}">
                <a16:creationId xmlns:a16="http://schemas.microsoft.com/office/drawing/2014/main" id="{4FBD7472-2800-4E10-9513-724EE1AD3F00}"/>
              </a:ext>
            </a:extLst>
          </p:cNvPr>
          <p:cNvSpPr txBox="1"/>
          <p:nvPr/>
        </p:nvSpPr>
        <p:spPr>
          <a:xfrm>
            <a:off x="7003248" y="1827570"/>
            <a:ext cx="1665392"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i="1" dirty="0" err="1">
                <a:latin typeface="Open Sans SemiBold"/>
                <a:ea typeface="Open Sans SemiBold"/>
                <a:cs typeface="Open Sans SemiBold"/>
                <a:sym typeface="Open Sans SemiBold"/>
              </a:rPr>
              <a:t>merA</a:t>
            </a:r>
            <a:endParaRPr sz="1266" i="1" dirty="0">
              <a:latin typeface="Open Sans SemiBold"/>
              <a:ea typeface="Open Sans SemiBold"/>
              <a:cs typeface="Open Sans SemiBold"/>
              <a:sym typeface="Open Sans SemiBold"/>
            </a:endParaRPr>
          </a:p>
          <a:p>
            <a:pPr>
              <a:defRPr b="0">
                <a:latin typeface="Open Sans Regular"/>
                <a:ea typeface="Open Sans Regular"/>
                <a:cs typeface="Open Sans Regular"/>
                <a:sym typeface="Open Sans Regular"/>
              </a:defRPr>
            </a:pPr>
            <a:r>
              <a:rPr sz="1266" i="1" dirty="0">
                <a:latin typeface="Open Sans SemiBold"/>
                <a:ea typeface="Open Sans SemiBold"/>
                <a:cs typeface="Open Sans SemiBold"/>
                <a:sym typeface="Open Sans SemiBold"/>
              </a:rPr>
              <a:t> </a:t>
            </a:r>
            <a:r>
              <a:rPr sz="1266" dirty="0"/>
              <a:t>(mercuric reductase)</a:t>
            </a:r>
          </a:p>
        </p:txBody>
      </p:sp>
      <p:sp>
        <p:nvSpPr>
          <p:cNvPr id="39" name="merB…">
            <a:extLst>
              <a:ext uri="{FF2B5EF4-FFF2-40B4-BE49-F238E27FC236}">
                <a16:creationId xmlns:a16="http://schemas.microsoft.com/office/drawing/2014/main" id="{1EACCD36-72C1-4BF7-8FDD-6DA5AA4B66A0}"/>
              </a:ext>
            </a:extLst>
          </p:cNvPr>
          <p:cNvSpPr txBox="1"/>
          <p:nvPr/>
        </p:nvSpPr>
        <p:spPr>
          <a:xfrm>
            <a:off x="7053026" y="3707127"/>
            <a:ext cx="1893083"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i="1">
                <a:latin typeface="Open Sans SemiBold"/>
                <a:ea typeface="Open Sans SemiBold"/>
                <a:cs typeface="Open Sans SemiBold"/>
                <a:sym typeface="Open Sans SemiBold"/>
              </a:rPr>
              <a:t>merB</a:t>
            </a:r>
          </a:p>
          <a:p>
            <a:pPr>
              <a:defRPr b="0">
                <a:latin typeface="Open Sans Regular"/>
                <a:ea typeface="Open Sans Regular"/>
                <a:cs typeface="Open Sans Regular"/>
                <a:sym typeface="Open Sans Regular"/>
              </a:defRPr>
            </a:pPr>
            <a:r>
              <a:rPr sz="1266" i="1">
                <a:latin typeface="Open Sans SemiBold"/>
                <a:ea typeface="Open Sans SemiBold"/>
                <a:cs typeface="Open Sans SemiBold"/>
                <a:sym typeface="Open Sans SemiBold"/>
              </a:rPr>
              <a:t> </a:t>
            </a:r>
            <a:r>
              <a:rPr sz="1266"/>
              <a:t>(organomercurial lyase)</a:t>
            </a:r>
          </a:p>
        </p:txBody>
      </p:sp>
      <p:sp>
        <p:nvSpPr>
          <p:cNvPr id="42" name="Oval 41">
            <a:extLst>
              <a:ext uri="{FF2B5EF4-FFF2-40B4-BE49-F238E27FC236}">
                <a16:creationId xmlns:a16="http://schemas.microsoft.com/office/drawing/2014/main" id="{1ACA523C-8EB7-4FD8-8F4D-3FE6BB102E8A}"/>
              </a:ext>
            </a:extLst>
          </p:cNvPr>
          <p:cNvSpPr/>
          <p:nvPr/>
        </p:nvSpPr>
        <p:spPr>
          <a:xfrm>
            <a:off x="2196936" y="3022271"/>
            <a:ext cx="2422566" cy="777834"/>
          </a:xfrm>
          <a:prstGeom prst="ellipse">
            <a:avLst/>
          </a:prstGeom>
          <a:noFill/>
          <a:ln>
            <a:solidFill>
              <a:srgbClr val="D791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3" name="Oval 42">
            <a:extLst>
              <a:ext uri="{FF2B5EF4-FFF2-40B4-BE49-F238E27FC236}">
                <a16:creationId xmlns:a16="http://schemas.microsoft.com/office/drawing/2014/main" id="{B566345B-DBCB-42BF-BAFE-8A1D7926D2C1}"/>
              </a:ext>
            </a:extLst>
          </p:cNvPr>
          <p:cNvSpPr/>
          <p:nvPr/>
        </p:nvSpPr>
        <p:spPr>
          <a:xfrm>
            <a:off x="2196936" y="3833752"/>
            <a:ext cx="2422566" cy="116575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6" name="Freeform: Shape 45">
            <a:extLst>
              <a:ext uri="{FF2B5EF4-FFF2-40B4-BE49-F238E27FC236}">
                <a16:creationId xmlns:a16="http://schemas.microsoft.com/office/drawing/2014/main" id="{70253CFD-7538-4CE0-BAB6-EB3E1BCB35AC}"/>
              </a:ext>
            </a:extLst>
          </p:cNvPr>
          <p:cNvSpPr/>
          <p:nvPr/>
        </p:nvSpPr>
        <p:spPr>
          <a:xfrm>
            <a:off x="4583875" y="2238499"/>
            <a:ext cx="2185060" cy="920337"/>
          </a:xfrm>
          <a:custGeom>
            <a:avLst/>
            <a:gdLst>
              <a:gd name="connsiteX0" fmla="*/ 0 w 2185060"/>
              <a:gd name="connsiteY0" fmla="*/ 920337 h 920337"/>
              <a:gd name="connsiteX1" fmla="*/ 1211283 w 2185060"/>
              <a:gd name="connsiteY1" fmla="*/ 178130 h 920337"/>
              <a:gd name="connsiteX2" fmla="*/ 2185060 w 2185060"/>
              <a:gd name="connsiteY2" fmla="*/ 0 h 920337"/>
              <a:gd name="connsiteX3" fmla="*/ 2185060 w 2185060"/>
              <a:gd name="connsiteY3" fmla="*/ 0 h 920337"/>
            </a:gdLst>
            <a:ahLst/>
            <a:cxnLst>
              <a:cxn ang="0">
                <a:pos x="connsiteX0" y="connsiteY0"/>
              </a:cxn>
              <a:cxn ang="0">
                <a:pos x="connsiteX1" y="connsiteY1"/>
              </a:cxn>
              <a:cxn ang="0">
                <a:pos x="connsiteX2" y="connsiteY2"/>
              </a:cxn>
              <a:cxn ang="0">
                <a:pos x="connsiteX3" y="connsiteY3"/>
              </a:cxn>
            </a:cxnLst>
            <a:rect l="l" t="t" r="r" b="b"/>
            <a:pathLst>
              <a:path w="2185060" h="920337" extrusionOk="0">
                <a:moveTo>
                  <a:pt x="0" y="920337"/>
                </a:moveTo>
                <a:cubicBezTo>
                  <a:pt x="393157" y="607179"/>
                  <a:pt x="819875" y="341739"/>
                  <a:pt x="1211283" y="178130"/>
                </a:cubicBezTo>
                <a:cubicBezTo>
                  <a:pt x="1575461" y="24741"/>
                  <a:pt x="2185059" y="0"/>
                  <a:pt x="2185060" y="0"/>
                </a:cubicBezTo>
                <a:lnTo>
                  <a:pt x="2185060" y="0"/>
                </a:lnTo>
              </a:path>
            </a:pathLst>
          </a:custGeom>
          <a:noFill/>
          <a:ln>
            <a:solidFill>
              <a:srgbClr val="D791CD"/>
            </a:solidFill>
            <a:headEnd type="none"/>
            <a:tailEnd type="arrow"/>
            <a:extLst>
              <a:ext uri="{C807C97D-BFC1-408E-A445-0C87EB9F89A2}">
                <ask:lineSketchStyleProps xmlns:ask="http://schemas.microsoft.com/office/drawing/2018/sketchyshapes" sd="1219033472">
                  <a:custGeom>
                    <a:avLst/>
                    <a:gdLst>
                      <a:gd name="connsiteX0" fmla="*/ 0 w 2185060"/>
                      <a:gd name="connsiteY0" fmla="*/ 920337 h 920337"/>
                      <a:gd name="connsiteX1" fmla="*/ 1211283 w 2185060"/>
                      <a:gd name="connsiteY1" fmla="*/ 178130 h 920337"/>
                      <a:gd name="connsiteX2" fmla="*/ 2185060 w 2185060"/>
                      <a:gd name="connsiteY2" fmla="*/ 0 h 920337"/>
                      <a:gd name="connsiteX3" fmla="*/ 2185060 w 2185060"/>
                      <a:gd name="connsiteY3" fmla="*/ 0 h 920337"/>
                    </a:gdLst>
                    <a:ahLst/>
                    <a:cxnLst>
                      <a:cxn ang="0">
                        <a:pos x="connsiteX0" y="connsiteY0"/>
                      </a:cxn>
                      <a:cxn ang="0">
                        <a:pos x="connsiteX1" y="connsiteY1"/>
                      </a:cxn>
                      <a:cxn ang="0">
                        <a:pos x="connsiteX2" y="connsiteY2"/>
                      </a:cxn>
                      <a:cxn ang="0">
                        <a:pos x="connsiteX3" y="connsiteY3"/>
                      </a:cxn>
                    </a:cxnLst>
                    <a:rect l="l" t="t" r="r" b="b"/>
                    <a:pathLst>
                      <a:path w="2185060" h="920337">
                        <a:moveTo>
                          <a:pt x="0" y="920337"/>
                        </a:moveTo>
                        <a:cubicBezTo>
                          <a:pt x="423553" y="625928"/>
                          <a:pt x="847106" y="331519"/>
                          <a:pt x="1211283" y="178130"/>
                        </a:cubicBezTo>
                        <a:cubicBezTo>
                          <a:pt x="1575460" y="24741"/>
                          <a:pt x="2185060" y="0"/>
                          <a:pt x="2185060" y="0"/>
                        </a:cubicBezTo>
                        <a:lnTo>
                          <a:pt x="2185060" y="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7" name="Freeform: Shape 46">
            <a:extLst>
              <a:ext uri="{FF2B5EF4-FFF2-40B4-BE49-F238E27FC236}">
                <a16:creationId xmlns:a16="http://schemas.microsoft.com/office/drawing/2014/main" id="{A309B958-63F2-4979-B944-02652D70191B}"/>
              </a:ext>
            </a:extLst>
          </p:cNvPr>
          <p:cNvSpPr/>
          <p:nvPr/>
        </p:nvSpPr>
        <p:spPr>
          <a:xfrm>
            <a:off x="4619502" y="4286120"/>
            <a:ext cx="2256144" cy="125392"/>
          </a:xfrm>
          <a:custGeom>
            <a:avLst/>
            <a:gdLst>
              <a:gd name="connsiteX0" fmla="*/ 0 w 2256144"/>
              <a:gd name="connsiteY0" fmla="*/ 125392 h 125392"/>
              <a:gd name="connsiteX1" fmla="*/ 1250688 w 2256144"/>
              <a:gd name="connsiteY1" fmla="*/ 24269 h 125392"/>
              <a:gd name="connsiteX2" fmla="*/ 2256144 w 2256144"/>
              <a:gd name="connsiteY2" fmla="*/ 0 h 125392"/>
              <a:gd name="connsiteX3" fmla="*/ 2256144 w 2256144"/>
              <a:gd name="connsiteY3" fmla="*/ 0 h 125392"/>
            </a:gdLst>
            <a:ahLst/>
            <a:cxnLst>
              <a:cxn ang="0">
                <a:pos x="connsiteX0" y="connsiteY0"/>
              </a:cxn>
              <a:cxn ang="0">
                <a:pos x="connsiteX1" y="connsiteY1"/>
              </a:cxn>
              <a:cxn ang="0">
                <a:pos x="connsiteX2" y="connsiteY2"/>
              </a:cxn>
              <a:cxn ang="0">
                <a:pos x="connsiteX3" y="connsiteY3"/>
              </a:cxn>
            </a:cxnLst>
            <a:rect l="l" t="t" r="r" b="b"/>
            <a:pathLst>
              <a:path w="2256144" h="125392" extrusionOk="0">
                <a:moveTo>
                  <a:pt x="0" y="125392"/>
                </a:moveTo>
                <a:cubicBezTo>
                  <a:pt x="413418" y="70530"/>
                  <a:pt x="858875" y="51093"/>
                  <a:pt x="1250688" y="24269"/>
                </a:cubicBezTo>
                <a:cubicBezTo>
                  <a:pt x="1626713" y="3370"/>
                  <a:pt x="2256143" y="0"/>
                  <a:pt x="2256144" y="0"/>
                </a:cubicBezTo>
                <a:lnTo>
                  <a:pt x="2256144" y="0"/>
                </a:lnTo>
              </a:path>
            </a:pathLst>
          </a:custGeom>
          <a:noFill/>
          <a:ln>
            <a:solidFill>
              <a:schemeClr val="accent6">
                <a:lumMod val="75000"/>
              </a:schemeClr>
            </a:solidFill>
            <a:headEnd type="none"/>
            <a:tailEnd type="arrow"/>
            <a:extLst>
              <a:ext uri="{C807C97D-BFC1-408E-A445-0C87EB9F89A2}">
                <ask:lineSketchStyleProps xmlns:ask="http://schemas.microsoft.com/office/drawing/2018/sketchyshapes" sd="1219033472">
                  <a:custGeom>
                    <a:avLst/>
                    <a:gdLst>
                      <a:gd name="connsiteX0" fmla="*/ 0 w 2185060"/>
                      <a:gd name="connsiteY0" fmla="*/ 920337 h 920337"/>
                      <a:gd name="connsiteX1" fmla="*/ 1211283 w 2185060"/>
                      <a:gd name="connsiteY1" fmla="*/ 178130 h 920337"/>
                      <a:gd name="connsiteX2" fmla="*/ 2185060 w 2185060"/>
                      <a:gd name="connsiteY2" fmla="*/ 0 h 920337"/>
                      <a:gd name="connsiteX3" fmla="*/ 2185060 w 2185060"/>
                      <a:gd name="connsiteY3" fmla="*/ 0 h 920337"/>
                    </a:gdLst>
                    <a:ahLst/>
                    <a:cxnLst>
                      <a:cxn ang="0">
                        <a:pos x="connsiteX0" y="connsiteY0"/>
                      </a:cxn>
                      <a:cxn ang="0">
                        <a:pos x="connsiteX1" y="connsiteY1"/>
                      </a:cxn>
                      <a:cxn ang="0">
                        <a:pos x="connsiteX2" y="connsiteY2"/>
                      </a:cxn>
                      <a:cxn ang="0">
                        <a:pos x="connsiteX3" y="connsiteY3"/>
                      </a:cxn>
                    </a:cxnLst>
                    <a:rect l="l" t="t" r="r" b="b"/>
                    <a:pathLst>
                      <a:path w="2185060" h="920337">
                        <a:moveTo>
                          <a:pt x="0" y="920337"/>
                        </a:moveTo>
                        <a:cubicBezTo>
                          <a:pt x="423553" y="625928"/>
                          <a:pt x="847106" y="331519"/>
                          <a:pt x="1211283" y="178130"/>
                        </a:cubicBezTo>
                        <a:cubicBezTo>
                          <a:pt x="1575460" y="24741"/>
                          <a:pt x="2185060" y="0"/>
                          <a:pt x="2185060" y="0"/>
                        </a:cubicBezTo>
                        <a:lnTo>
                          <a:pt x="2185060" y="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047636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D62C5F-75E3-4739-B158-BA10C756A5F8}"/>
              </a:ext>
            </a:extLst>
          </p:cNvPr>
          <p:cNvPicPr>
            <a:picLocks noChangeAspect="1"/>
          </p:cNvPicPr>
          <p:nvPr/>
        </p:nvPicPr>
        <p:blipFill>
          <a:blip r:embed="rId2"/>
          <a:stretch>
            <a:fillRect/>
          </a:stretch>
        </p:blipFill>
        <p:spPr>
          <a:xfrm>
            <a:off x="857868" y="1155852"/>
            <a:ext cx="10278909" cy="4848902"/>
          </a:xfrm>
          <a:prstGeom prst="rect">
            <a:avLst/>
          </a:prstGeom>
        </p:spPr>
      </p:pic>
      <p:sp>
        <p:nvSpPr>
          <p:cNvPr id="6" name="Title 1">
            <a:extLst>
              <a:ext uri="{FF2B5EF4-FFF2-40B4-BE49-F238E27FC236}">
                <a16:creationId xmlns:a16="http://schemas.microsoft.com/office/drawing/2014/main" id="{96ABC97B-0553-460D-A79C-1F82A15E5BBB}"/>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to apply the </a:t>
            </a:r>
            <a:r>
              <a:rPr lang="en-US" sz="4000" dirty="0" err="1"/>
              <a:t>merVerifier</a:t>
            </a:r>
            <a:endParaRPr lang="en-SE" sz="4000" i="1" dirty="0"/>
          </a:p>
        </p:txBody>
      </p:sp>
      <p:cxnSp>
        <p:nvCxnSpPr>
          <p:cNvPr id="7" name="Straight Connector 6">
            <a:extLst>
              <a:ext uri="{FF2B5EF4-FFF2-40B4-BE49-F238E27FC236}">
                <a16:creationId xmlns:a16="http://schemas.microsoft.com/office/drawing/2014/main" id="{9E1A0684-EFFE-40AA-8BB3-4AA55B629E23}"/>
              </a:ext>
            </a:extLst>
          </p:cNvPr>
          <p:cNvCxnSpPr>
            <a:cxnSpLocks/>
          </p:cNvCxnSpPr>
          <p:nvPr/>
        </p:nvCxnSpPr>
        <p:spPr>
          <a:xfrm>
            <a:off x="195943" y="765958"/>
            <a:ext cx="10792488"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9CD902C-A085-4082-BDA3-32DC9FAE3CA7}"/>
              </a:ext>
            </a:extLst>
          </p:cNvPr>
          <p:cNvSpPr/>
          <p:nvPr/>
        </p:nvSpPr>
        <p:spPr>
          <a:xfrm>
            <a:off x="907338" y="2407701"/>
            <a:ext cx="10229439" cy="815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Rectangle 1">
            <a:extLst>
              <a:ext uri="{FF2B5EF4-FFF2-40B4-BE49-F238E27FC236}">
                <a16:creationId xmlns:a16="http://schemas.microsoft.com/office/drawing/2014/main" id="{F656EF94-E30F-4B1F-A740-453440F16393}"/>
              </a:ext>
            </a:extLst>
          </p:cNvPr>
          <p:cNvSpPr>
            <a:spLocks noChangeArrowheads="1"/>
          </p:cNvSpPr>
          <p:nvPr/>
        </p:nvSpPr>
        <p:spPr bwMode="auto">
          <a:xfrm>
            <a:off x="857868" y="2501712"/>
            <a:ext cx="97004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SE" altLang="en-SE" sz="1400" b="0" i="0" u="none" strike="noStrike" cap="none" normalizeH="0" baseline="0" dirty="0">
                <a:ln>
                  <a:noFill/>
                </a:ln>
                <a:solidFill>
                  <a:schemeClr val="tx1"/>
                </a:solidFill>
                <a:effectLst/>
                <a:latin typeface="Consolas" panose="020B0609020204030204" pitchFamily="49" charset="0"/>
              </a:rPr>
              <a:t>python merVerifyer.py --target </a:t>
            </a:r>
            <a:r>
              <a:rPr kumimoji="0" lang="en-SE" altLang="en-SE" sz="1400" b="0" i="0" u="none" strike="noStrike" cap="none" normalizeH="0" baseline="0" dirty="0" err="1">
                <a:ln>
                  <a:noFill/>
                </a:ln>
                <a:solidFill>
                  <a:schemeClr val="tx1"/>
                </a:solidFill>
                <a:effectLst/>
                <a:latin typeface="Consolas" panose="020B0609020204030204" pitchFamily="49" charset="0"/>
              </a:rPr>
              <a:t>unknown_sequences.fasta</a:t>
            </a:r>
            <a:r>
              <a:rPr kumimoji="0" lang="en-SE" altLang="en-SE" sz="1400" b="0" i="0" u="none" strike="noStrike" cap="none" normalizeH="0" baseline="0" dirty="0">
                <a:ln>
                  <a:noFill/>
                </a:ln>
                <a:solidFill>
                  <a:schemeClr val="tx1"/>
                </a:solidFill>
                <a:effectLst/>
                <a:latin typeface="Consolas" panose="020B0609020204030204" pitchFamily="49" charset="0"/>
              </a:rPr>
              <a:t> -r </a:t>
            </a:r>
            <a:r>
              <a:rPr kumimoji="0" lang="en-SE" altLang="en-SE" sz="1400" b="0" i="0" u="none" strike="noStrike" cap="none" normalizeH="0" baseline="0" dirty="0" err="1">
                <a:ln>
                  <a:noFill/>
                </a:ln>
                <a:solidFill>
                  <a:schemeClr val="tx1"/>
                </a:solidFill>
                <a:effectLst/>
                <a:latin typeface="Consolas" panose="020B0609020204030204" pitchFamily="49" charset="0"/>
              </a:rPr>
              <a:t>custom_ref_protein.fasta</a:t>
            </a:r>
            <a:r>
              <a:rPr kumimoji="0" lang="en-SE" altLang="en-SE" sz="1400" b="0" i="0" u="none" strike="noStrike" cap="none" normalizeH="0" baseline="0" dirty="0">
                <a:ln>
                  <a:noFill/>
                </a:ln>
                <a:solidFill>
                  <a:schemeClr val="tx1"/>
                </a:solidFill>
                <a:effectLst/>
                <a:latin typeface="Consolas" panose="020B0609020204030204" pitchFamily="49" charset="0"/>
              </a:rPr>
              <a:t> -e '[14, 20, 48]' -m '16:A|S;105:F|Y' -n </a:t>
            </a:r>
            <a:r>
              <a:rPr kumimoji="0" lang="en-SE" altLang="en-SE" sz="1400" b="0" i="0" u="none" strike="noStrike" cap="none" normalizeH="0" baseline="0" dirty="0" err="1">
                <a:ln>
                  <a:noFill/>
                </a:ln>
                <a:solidFill>
                  <a:schemeClr val="tx1"/>
                </a:solidFill>
                <a:effectLst/>
                <a:latin typeface="Consolas" panose="020B0609020204030204" pitchFamily="49" charset="0"/>
              </a:rPr>
              <a:t>custom_run</a:t>
            </a:r>
            <a:r>
              <a:rPr kumimoji="0" lang="en-SE" altLang="en-SE" sz="1400" b="0" i="0" u="none" strike="noStrike" cap="none" normalizeH="0" baseline="0" dirty="0">
                <a:ln>
                  <a:noFill/>
                </a:ln>
                <a:solidFill>
                  <a:schemeClr val="tx1"/>
                </a:solidFill>
                <a:effectLst/>
                <a:latin typeface="Consolas" panose="020B0609020204030204" pitchFamily="49" charset="0"/>
              </a:rPr>
              <a:t> -o </a:t>
            </a:r>
            <a:r>
              <a:rPr kumimoji="0" lang="en-SE" altLang="en-SE" sz="1400" b="0" i="0" u="none" strike="noStrike" cap="none" normalizeH="0" baseline="0" dirty="0" err="1">
                <a:ln>
                  <a:noFill/>
                </a:ln>
                <a:solidFill>
                  <a:schemeClr val="tx1"/>
                </a:solidFill>
                <a:effectLst/>
                <a:latin typeface="Consolas" panose="020B0609020204030204" pitchFamily="49" charset="0"/>
              </a:rPr>
              <a:t>custom_results</a:t>
            </a:r>
            <a:r>
              <a:rPr kumimoji="0" lang="en-SE" altLang="en-SE" sz="1400" b="0" i="0" u="none" strike="noStrike" cap="none" normalizeH="0" baseline="0" dirty="0">
                <a:ln>
                  <a:noFill/>
                </a:ln>
                <a:solidFill>
                  <a:schemeClr val="tx1"/>
                </a:solidFill>
                <a:effectLst/>
                <a:latin typeface="Consolas" panose="020B0609020204030204" pitchFamily="49" charset="0"/>
              </a:rPr>
              <a:t>/ </a:t>
            </a:r>
            <a:endParaRPr kumimoji="0" lang="en-SE" altLang="en-SE" sz="32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031254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997F84-93B4-41FE-B470-ABEB0D88217B}"/>
              </a:ext>
            </a:extLst>
          </p:cNvPr>
          <p:cNvPicPr>
            <a:picLocks noChangeAspect="1"/>
          </p:cNvPicPr>
          <p:nvPr/>
        </p:nvPicPr>
        <p:blipFill>
          <a:blip r:embed="rId2"/>
          <a:stretch>
            <a:fillRect/>
          </a:stretch>
        </p:blipFill>
        <p:spPr>
          <a:xfrm>
            <a:off x="303811" y="955964"/>
            <a:ext cx="5488383" cy="3721290"/>
          </a:xfrm>
          <a:prstGeom prst="rect">
            <a:avLst/>
          </a:prstGeom>
        </p:spPr>
      </p:pic>
      <p:sp>
        <p:nvSpPr>
          <p:cNvPr id="6" name="Title 1">
            <a:extLst>
              <a:ext uri="{FF2B5EF4-FFF2-40B4-BE49-F238E27FC236}">
                <a16:creationId xmlns:a16="http://schemas.microsoft.com/office/drawing/2014/main" id="{1A01A506-11B9-4055-8E9D-C9E8D8491CD5}"/>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to apply the </a:t>
            </a:r>
            <a:r>
              <a:rPr lang="en-US" sz="4000" dirty="0" err="1"/>
              <a:t>merVerifier</a:t>
            </a:r>
            <a:endParaRPr lang="en-SE" sz="4000" i="1" dirty="0"/>
          </a:p>
        </p:txBody>
      </p:sp>
      <p:cxnSp>
        <p:nvCxnSpPr>
          <p:cNvPr id="7" name="Straight Connector 6">
            <a:extLst>
              <a:ext uri="{FF2B5EF4-FFF2-40B4-BE49-F238E27FC236}">
                <a16:creationId xmlns:a16="http://schemas.microsoft.com/office/drawing/2014/main" id="{ACD8366C-771F-4F71-9262-DA3DC8F603A0}"/>
              </a:ext>
            </a:extLst>
          </p:cNvPr>
          <p:cNvCxnSpPr>
            <a:cxnSpLocks/>
          </p:cNvCxnSpPr>
          <p:nvPr/>
        </p:nvCxnSpPr>
        <p:spPr>
          <a:xfrm>
            <a:off x="195943" y="765958"/>
            <a:ext cx="10792488"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3BE7C14-2E0C-4EB1-84EF-01E8A5492AAF}"/>
              </a:ext>
            </a:extLst>
          </p:cNvPr>
          <p:cNvPicPr>
            <a:picLocks noChangeAspect="1"/>
          </p:cNvPicPr>
          <p:nvPr/>
        </p:nvPicPr>
        <p:blipFill>
          <a:blip r:embed="rId3"/>
          <a:stretch>
            <a:fillRect/>
          </a:stretch>
        </p:blipFill>
        <p:spPr>
          <a:xfrm>
            <a:off x="5410965" y="3585243"/>
            <a:ext cx="6119021" cy="2203764"/>
          </a:xfrm>
          <a:prstGeom prst="rect">
            <a:avLst/>
          </a:prstGeom>
        </p:spPr>
      </p:pic>
    </p:spTree>
    <p:extLst>
      <p:ext uri="{BB962C8B-B14F-4D97-AF65-F5344CB8AC3E}">
        <p14:creationId xmlns:p14="http://schemas.microsoft.com/office/powerpoint/2010/main" val="3151477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0BD82-41AC-43F3-8874-89239AEA39BC}"/>
              </a:ext>
            </a:extLst>
          </p:cNvPr>
          <p:cNvSpPr txBox="1">
            <a:spLocks/>
          </p:cNvSpPr>
          <p:nvPr/>
        </p:nvSpPr>
        <p:spPr>
          <a:xfrm>
            <a:off x="1676400" y="2909414"/>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WHAT IS A TRUE MERA OR MERB?</a:t>
            </a:r>
            <a:endParaRPr lang="en-SE" sz="4000" dirty="0"/>
          </a:p>
        </p:txBody>
      </p:sp>
      <p:cxnSp>
        <p:nvCxnSpPr>
          <p:cNvPr id="5" name="Straight Connector 4">
            <a:extLst>
              <a:ext uri="{FF2B5EF4-FFF2-40B4-BE49-F238E27FC236}">
                <a16:creationId xmlns:a16="http://schemas.microsoft.com/office/drawing/2014/main" id="{3B0A654D-A018-4BE1-B97B-45B7193D68B8}"/>
              </a:ext>
            </a:extLst>
          </p:cNvPr>
          <p:cNvCxnSpPr>
            <a:cxnSpLocks/>
          </p:cNvCxnSpPr>
          <p:nvPr/>
        </p:nvCxnSpPr>
        <p:spPr>
          <a:xfrm flipV="1">
            <a:off x="1568532" y="3429000"/>
            <a:ext cx="4821534" cy="1"/>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347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9BA387-5100-4CCA-B901-005864C2E5CF}"/>
              </a:ext>
            </a:extLst>
          </p:cNvPr>
          <p:cNvSpPr>
            <a:spLocks noGrp="1"/>
          </p:cNvSpPr>
          <p:nvPr>
            <p:ph idx="1"/>
          </p:nvPr>
        </p:nvSpPr>
        <p:spPr>
          <a:xfrm>
            <a:off x="838200" y="1415721"/>
            <a:ext cx="10515600" cy="4351338"/>
          </a:xfrm>
        </p:spPr>
        <p:txBody>
          <a:bodyPr>
            <a:normAutofit fontScale="92500" lnSpcReduction="20000"/>
          </a:bodyPr>
          <a:lstStyle/>
          <a:p>
            <a:r>
              <a:rPr lang="en-US" dirty="0"/>
              <a:t>Are we too strict to avoid false positives?</a:t>
            </a:r>
          </a:p>
          <a:p>
            <a:pPr marL="0" indent="0">
              <a:buNone/>
            </a:pPr>
            <a:endParaRPr lang="en-US" dirty="0"/>
          </a:p>
          <a:p>
            <a:r>
              <a:rPr lang="en-US" dirty="0"/>
              <a:t>Are our identifications biased based on the databases we have?</a:t>
            </a:r>
          </a:p>
          <a:p>
            <a:endParaRPr lang="en-US" dirty="0"/>
          </a:p>
          <a:p>
            <a:r>
              <a:rPr lang="en-US" dirty="0"/>
              <a:t>Are we sure that we can exclude samples that detect </a:t>
            </a:r>
            <a:r>
              <a:rPr lang="en-US" i="1" dirty="0" err="1"/>
              <a:t>merB</a:t>
            </a:r>
            <a:r>
              <a:rPr lang="en-US" dirty="0"/>
              <a:t> but not </a:t>
            </a:r>
            <a:r>
              <a:rPr lang="en-US" i="1" dirty="0" err="1"/>
              <a:t>merA</a:t>
            </a:r>
            <a:r>
              <a:rPr lang="en-US" dirty="0"/>
              <a:t>? </a:t>
            </a:r>
          </a:p>
          <a:p>
            <a:pPr marL="0" indent="0">
              <a:buNone/>
            </a:pPr>
            <a:endParaRPr lang="en-US" dirty="0"/>
          </a:p>
          <a:p>
            <a:r>
              <a:rPr lang="en-US" dirty="0"/>
              <a:t>Should we consider other reference sequences based on environment or taxa?</a:t>
            </a:r>
          </a:p>
          <a:p>
            <a:pPr lvl="1"/>
            <a:endParaRPr lang="en-US" dirty="0"/>
          </a:p>
          <a:p>
            <a:r>
              <a:rPr lang="en-US" dirty="0"/>
              <a:t>How much is it known about the alternative pathways for demethylation and reduction of Hg(II) to Hg(0)? Should we include this pathways more in our studies?</a:t>
            </a:r>
          </a:p>
        </p:txBody>
      </p:sp>
      <p:sp>
        <p:nvSpPr>
          <p:cNvPr id="4" name="Title 1">
            <a:extLst>
              <a:ext uri="{FF2B5EF4-FFF2-40B4-BE49-F238E27FC236}">
                <a16:creationId xmlns:a16="http://schemas.microsoft.com/office/drawing/2014/main" id="{624F844E-863C-4EEC-A08A-A10E0B15BEC0}"/>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OPEN QUESTIONS</a:t>
            </a:r>
            <a:endParaRPr lang="en-SE" sz="4000" dirty="0"/>
          </a:p>
        </p:txBody>
      </p:sp>
      <p:cxnSp>
        <p:nvCxnSpPr>
          <p:cNvPr id="5" name="Straight Connector 4">
            <a:extLst>
              <a:ext uri="{FF2B5EF4-FFF2-40B4-BE49-F238E27FC236}">
                <a16:creationId xmlns:a16="http://schemas.microsoft.com/office/drawing/2014/main" id="{2A247C58-B5EC-48B3-ADD9-06B9F6197602}"/>
              </a:ext>
            </a:extLst>
          </p:cNvPr>
          <p:cNvCxnSpPr>
            <a:cxnSpLocks/>
          </p:cNvCxnSpPr>
          <p:nvPr/>
        </p:nvCxnSpPr>
        <p:spPr>
          <a:xfrm flipV="1">
            <a:off x="195943" y="765958"/>
            <a:ext cx="4821534" cy="1"/>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744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EE0A46-65A4-4EAD-A492-6924E42449C4}"/>
              </a:ext>
            </a:extLst>
          </p:cNvPr>
          <p:cNvSpPr txBox="1"/>
          <p:nvPr/>
        </p:nvSpPr>
        <p:spPr>
          <a:xfrm>
            <a:off x="823211" y="4857302"/>
            <a:ext cx="3699164" cy="1477328"/>
          </a:xfrm>
          <a:prstGeom prst="rect">
            <a:avLst/>
          </a:prstGeom>
          <a:noFill/>
        </p:spPr>
        <p:txBody>
          <a:bodyPr wrap="square" rtlCol="0">
            <a:spAutoFit/>
          </a:bodyPr>
          <a:lstStyle/>
          <a:p>
            <a:r>
              <a:rPr lang="en-US" b="1" i="1" dirty="0" err="1"/>
              <a:t>merA</a:t>
            </a:r>
            <a:endParaRPr lang="en-US" b="1" i="1" dirty="0"/>
          </a:p>
          <a:p>
            <a:pPr marL="285750" indent="-285750">
              <a:buFontTx/>
              <a:buChar char="-"/>
            </a:pPr>
            <a:r>
              <a:rPr lang="en-US" dirty="0"/>
              <a:t>C 207-212</a:t>
            </a:r>
          </a:p>
          <a:p>
            <a:pPr marL="285750" indent="-285750">
              <a:buFontTx/>
              <a:buChar char="-"/>
            </a:pPr>
            <a:r>
              <a:rPr lang="en-US" dirty="0"/>
              <a:t>Y 264</a:t>
            </a:r>
          </a:p>
          <a:p>
            <a:pPr marL="285750" indent="-285750">
              <a:buFontTx/>
              <a:buChar char="-"/>
            </a:pPr>
            <a:r>
              <a:rPr lang="en-US" dirty="0"/>
              <a:t>Y/F 605</a:t>
            </a:r>
          </a:p>
          <a:p>
            <a:pPr marL="285750" indent="-285750">
              <a:buFontTx/>
              <a:buChar char="-"/>
            </a:pPr>
            <a:r>
              <a:rPr lang="en-US" dirty="0"/>
              <a:t>C 628-629</a:t>
            </a:r>
            <a:endParaRPr lang="en-SE" dirty="0"/>
          </a:p>
        </p:txBody>
      </p:sp>
      <p:sp>
        <p:nvSpPr>
          <p:cNvPr id="8" name="TextBox 7">
            <a:extLst>
              <a:ext uri="{FF2B5EF4-FFF2-40B4-BE49-F238E27FC236}">
                <a16:creationId xmlns:a16="http://schemas.microsoft.com/office/drawing/2014/main" id="{E0619035-2CE0-433E-9536-144D976FDA69}"/>
              </a:ext>
            </a:extLst>
          </p:cNvPr>
          <p:cNvSpPr txBox="1"/>
          <p:nvPr/>
        </p:nvSpPr>
        <p:spPr>
          <a:xfrm>
            <a:off x="2600694" y="4857302"/>
            <a:ext cx="3699164" cy="1477328"/>
          </a:xfrm>
          <a:prstGeom prst="rect">
            <a:avLst/>
          </a:prstGeom>
          <a:noFill/>
        </p:spPr>
        <p:txBody>
          <a:bodyPr wrap="square" rtlCol="0">
            <a:spAutoFit/>
          </a:bodyPr>
          <a:lstStyle/>
          <a:p>
            <a:r>
              <a:rPr lang="en-US" b="1" i="1" dirty="0" err="1"/>
              <a:t>merB</a:t>
            </a:r>
            <a:endParaRPr lang="en-US" dirty="0"/>
          </a:p>
          <a:p>
            <a:pPr marL="285750" indent="-285750">
              <a:buFontTx/>
              <a:buChar char="-"/>
            </a:pPr>
            <a:r>
              <a:rPr lang="en-US" dirty="0"/>
              <a:t>C 96</a:t>
            </a:r>
          </a:p>
          <a:p>
            <a:pPr marL="285750" indent="-285750">
              <a:buFontTx/>
              <a:buChar char="-"/>
            </a:pPr>
            <a:r>
              <a:rPr lang="en-US" dirty="0"/>
              <a:t>C 117 * structural?</a:t>
            </a:r>
          </a:p>
          <a:p>
            <a:pPr marL="285750" indent="-285750">
              <a:buFontTx/>
              <a:buChar char="-"/>
            </a:pPr>
            <a:r>
              <a:rPr lang="en-US" dirty="0"/>
              <a:t>C 159</a:t>
            </a:r>
          </a:p>
          <a:p>
            <a:pPr marL="285750" indent="-285750">
              <a:buFontTx/>
              <a:buChar char="-"/>
            </a:pPr>
            <a:r>
              <a:rPr lang="en-US" dirty="0"/>
              <a:t>N 99 </a:t>
            </a:r>
            <a:endParaRPr lang="en-SE" dirty="0"/>
          </a:p>
        </p:txBody>
      </p:sp>
      <p:sp>
        <p:nvSpPr>
          <p:cNvPr id="9" name="TextBox 8">
            <a:extLst>
              <a:ext uri="{FF2B5EF4-FFF2-40B4-BE49-F238E27FC236}">
                <a16:creationId xmlns:a16="http://schemas.microsoft.com/office/drawing/2014/main" id="{E19BDA43-589C-49D9-8567-3D4D993DE53F}"/>
              </a:ext>
            </a:extLst>
          </p:cNvPr>
          <p:cNvSpPr txBox="1"/>
          <p:nvPr/>
        </p:nvSpPr>
        <p:spPr>
          <a:xfrm>
            <a:off x="540782" y="4297964"/>
            <a:ext cx="2579039"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Essential amino acids: </a:t>
            </a:r>
            <a:endParaRPr lang="en-SE" dirty="0"/>
          </a:p>
        </p:txBody>
      </p:sp>
      <p:sp>
        <p:nvSpPr>
          <p:cNvPr id="10" name="TextBox 9">
            <a:extLst>
              <a:ext uri="{FF2B5EF4-FFF2-40B4-BE49-F238E27FC236}">
                <a16:creationId xmlns:a16="http://schemas.microsoft.com/office/drawing/2014/main" id="{B4C1B3CC-1D54-47B7-9334-3B314579C376}"/>
              </a:ext>
            </a:extLst>
          </p:cNvPr>
          <p:cNvSpPr txBox="1"/>
          <p:nvPr/>
        </p:nvSpPr>
        <p:spPr>
          <a:xfrm>
            <a:off x="5493473" y="5240580"/>
            <a:ext cx="3485407" cy="369332"/>
          </a:xfrm>
          <a:prstGeom prst="rect">
            <a:avLst/>
          </a:prstGeom>
          <a:noFill/>
        </p:spPr>
        <p:txBody>
          <a:bodyPr wrap="square" rtlCol="0">
            <a:spAutoFit/>
          </a:bodyPr>
          <a:lstStyle/>
          <a:p>
            <a:r>
              <a:rPr lang="es-ES" i="1" dirty="0" err="1"/>
              <a:t>Bacillus</a:t>
            </a:r>
            <a:r>
              <a:rPr lang="es-ES" i="1" dirty="0"/>
              <a:t> </a:t>
            </a:r>
            <a:r>
              <a:rPr lang="es-ES" i="1" dirty="0" err="1"/>
              <a:t>cereus</a:t>
            </a:r>
            <a:r>
              <a:rPr lang="es-ES" i="1" dirty="0"/>
              <a:t> </a:t>
            </a:r>
            <a:r>
              <a:rPr lang="es-ES" dirty="0"/>
              <a:t>RC607; BAB62433.1</a:t>
            </a:r>
            <a:endParaRPr lang="en-SE" dirty="0"/>
          </a:p>
        </p:txBody>
      </p:sp>
      <p:sp>
        <p:nvSpPr>
          <p:cNvPr id="11" name="TextBox 10">
            <a:extLst>
              <a:ext uri="{FF2B5EF4-FFF2-40B4-BE49-F238E27FC236}">
                <a16:creationId xmlns:a16="http://schemas.microsoft.com/office/drawing/2014/main" id="{5426A38B-DC40-4DA7-A6A8-4A26E2772FAB}"/>
              </a:ext>
            </a:extLst>
          </p:cNvPr>
          <p:cNvSpPr txBox="1"/>
          <p:nvPr/>
        </p:nvSpPr>
        <p:spPr>
          <a:xfrm>
            <a:off x="5493473" y="5598157"/>
            <a:ext cx="4352308" cy="369332"/>
          </a:xfrm>
          <a:prstGeom prst="rect">
            <a:avLst/>
          </a:prstGeom>
          <a:noFill/>
        </p:spPr>
        <p:txBody>
          <a:bodyPr wrap="square" rtlCol="0">
            <a:spAutoFit/>
          </a:bodyPr>
          <a:lstStyle/>
          <a:p>
            <a:r>
              <a:rPr lang="it-IT" i="1" dirty="0"/>
              <a:t>Escherichia coli </a:t>
            </a:r>
            <a:r>
              <a:rPr lang="it-IT" dirty="0"/>
              <a:t>plasmid R831b; AAB49639.1</a:t>
            </a:r>
            <a:endParaRPr lang="en-SE" dirty="0"/>
          </a:p>
        </p:txBody>
      </p:sp>
      <p:sp>
        <p:nvSpPr>
          <p:cNvPr id="12" name="TextBox 11">
            <a:extLst>
              <a:ext uri="{FF2B5EF4-FFF2-40B4-BE49-F238E27FC236}">
                <a16:creationId xmlns:a16="http://schemas.microsoft.com/office/drawing/2014/main" id="{CF1C5FC3-6570-42D3-926E-81561BBE1FF5}"/>
              </a:ext>
            </a:extLst>
          </p:cNvPr>
          <p:cNvSpPr txBox="1"/>
          <p:nvPr/>
        </p:nvSpPr>
        <p:spPr>
          <a:xfrm>
            <a:off x="8931728" y="6293922"/>
            <a:ext cx="6095010" cy="430887"/>
          </a:xfrm>
          <a:prstGeom prst="rect">
            <a:avLst/>
          </a:prstGeom>
          <a:noFill/>
        </p:spPr>
        <p:txBody>
          <a:bodyPr wrap="square">
            <a:spAutoFit/>
          </a:bodyPr>
          <a:lstStyle/>
          <a:p>
            <a:r>
              <a:rPr lang="en-US" sz="1100" dirty="0" err="1">
                <a:latin typeface="OpenSans-Light"/>
                <a:ea typeface="Open Sans Light" panose="020B0306030504020204" pitchFamily="34" charset="0"/>
                <a:cs typeface="Open Sans Light" panose="020B0306030504020204" pitchFamily="34" charset="0"/>
              </a:rPr>
              <a:t>Cristakis</a:t>
            </a:r>
            <a:r>
              <a:rPr lang="en-US" sz="1100" dirty="0">
                <a:latin typeface="OpenSans-Light"/>
                <a:ea typeface="Open Sans Light" panose="020B0306030504020204" pitchFamily="34" charset="0"/>
                <a:cs typeface="Open Sans Light" panose="020B0306030504020204" pitchFamily="34" charset="0"/>
              </a:rPr>
              <a:t> et al. 2021, Frontiers in Microbiology</a:t>
            </a:r>
          </a:p>
          <a:p>
            <a:r>
              <a:rPr lang="en-US" sz="1100" dirty="0" err="1">
                <a:latin typeface="OpenSans-Light"/>
                <a:ea typeface="Open Sans Light" panose="020B0306030504020204" pitchFamily="34" charset="0"/>
                <a:cs typeface="Open Sans Light" panose="020B0306030504020204" pitchFamily="34" charset="0"/>
              </a:rPr>
              <a:t>Barkay</a:t>
            </a:r>
            <a:r>
              <a:rPr lang="en-US" sz="1100" dirty="0">
                <a:latin typeface="OpenSans-Light"/>
                <a:ea typeface="Open Sans Light" panose="020B0306030504020204" pitchFamily="34" charset="0"/>
                <a:cs typeface="Open Sans Light" panose="020B0306030504020204" pitchFamily="34" charset="0"/>
              </a:rPr>
              <a:t> and Gu et al. 2022, ACS Environ.</a:t>
            </a:r>
            <a:endParaRPr lang="en-SE" sz="1100" dirty="0">
              <a:latin typeface="OpenSans-Light"/>
              <a:ea typeface="Open Sans Light" panose="020B0306030504020204" pitchFamily="34" charset="0"/>
              <a:cs typeface="Open Sans Light" panose="020B0306030504020204" pitchFamily="34" charset="0"/>
            </a:endParaRPr>
          </a:p>
        </p:txBody>
      </p:sp>
      <p:sp>
        <p:nvSpPr>
          <p:cNvPr id="13" name="Title 1">
            <a:extLst>
              <a:ext uri="{FF2B5EF4-FFF2-40B4-BE49-F238E27FC236}">
                <a16:creationId xmlns:a16="http://schemas.microsoft.com/office/drawing/2014/main" id="{B55D1838-6F9D-48AC-A667-80D8AD3AFD09}"/>
              </a:ext>
            </a:extLst>
          </p:cNvPr>
          <p:cNvSpPr txBox="1">
            <a:spLocks/>
          </p:cNvSpPr>
          <p:nvPr/>
        </p:nvSpPr>
        <p:spPr>
          <a:xfrm>
            <a:off x="303810" y="246372"/>
            <a:ext cx="11465943"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Hidden Markov Models (HMM) + essential amino acids</a:t>
            </a:r>
            <a:endParaRPr lang="en-SE" sz="4000" dirty="0"/>
          </a:p>
        </p:txBody>
      </p:sp>
      <p:cxnSp>
        <p:nvCxnSpPr>
          <p:cNvPr id="14" name="Straight Connector 13">
            <a:extLst>
              <a:ext uri="{FF2B5EF4-FFF2-40B4-BE49-F238E27FC236}">
                <a16:creationId xmlns:a16="http://schemas.microsoft.com/office/drawing/2014/main" id="{1627312D-52F0-4B34-9A4B-10991ED706BA}"/>
              </a:ext>
            </a:extLst>
          </p:cNvPr>
          <p:cNvCxnSpPr>
            <a:cxnSpLocks/>
          </p:cNvCxnSpPr>
          <p:nvPr/>
        </p:nvCxnSpPr>
        <p:spPr>
          <a:xfrm>
            <a:off x="195943" y="765958"/>
            <a:ext cx="11465943"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ECA6FDF-8851-4375-8E94-507BF183B8BF}"/>
              </a:ext>
            </a:extLst>
          </p:cNvPr>
          <p:cNvPicPr>
            <a:picLocks noChangeAspect="1"/>
          </p:cNvPicPr>
          <p:nvPr/>
        </p:nvPicPr>
        <p:blipFill>
          <a:blip r:embed="rId3"/>
          <a:stretch>
            <a:fillRect/>
          </a:stretch>
        </p:blipFill>
        <p:spPr>
          <a:xfrm>
            <a:off x="4258874" y="1075177"/>
            <a:ext cx="4952238" cy="3028874"/>
          </a:xfrm>
          <a:prstGeom prst="rect">
            <a:avLst/>
          </a:prstGeom>
        </p:spPr>
      </p:pic>
      <p:sp>
        <p:nvSpPr>
          <p:cNvPr id="15" name="TextBox 14">
            <a:extLst>
              <a:ext uri="{FF2B5EF4-FFF2-40B4-BE49-F238E27FC236}">
                <a16:creationId xmlns:a16="http://schemas.microsoft.com/office/drawing/2014/main" id="{01B1729F-BF69-4935-8E99-0CFD525AB1BC}"/>
              </a:ext>
            </a:extLst>
          </p:cNvPr>
          <p:cNvSpPr txBox="1"/>
          <p:nvPr/>
        </p:nvSpPr>
        <p:spPr>
          <a:xfrm>
            <a:off x="540781" y="1052301"/>
            <a:ext cx="3200709"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HMM is a statistical </a:t>
            </a:r>
            <a:r>
              <a:rPr lang="en-US"/>
              <a:t>model to </a:t>
            </a:r>
            <a:r>
              <a:rPr lang="en-US" dirty="0"/>
              <a:t>identify specific patterns in DNA or RNA based on already available sequences in databases</a:t>
            </a:r>
          </a:p>
        </p:txBody>
      </p:sp>
    </p:spTree>
    <p:extLst>
      <p:ext uri="{BB962C8B-B14F-4D97-AF65-F5344CB8AC3E}">
        <p14:creationId xmlns:p14="http://schemas.microsoft.com/office/powerpoint/2010/main" val="4234861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4F844E-863C-4EEC-A08A-A10E0B15BEC0}"/>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Different tools in different papers</a:t>
            </a:r>
            <a:endParaRPr lang="en-SE" sz="4000" dirty="0"/>
          </a:p>
        </p:txBody>
      </p:sp>
      <p:cxnSp>
        <p:nvCxnSpPr>
          <p:cNvPr id="5" name="Straight Connector 4">
            <a:extLst>
              <a:ext uri="{FF2B5EF4-FFF2-40B4-BE49-F238E27FC236}">
                <a16:creationId xmlns:a16="http://schemas.microsoft.com/office/drawing/2014/main" id="{2A247C58-B5EC-48B3-ADD9-06B9F6197602}"/>
              </a:ext>
            </a:extLst>
          </p:cNvPr>
          <p:cNvCxnSpPr>
            <a:cxnSpLocks/>
          </p:cNvCxnSpPr>
          <p:nvPr/>
        </p:nvCxnSpPr>
        <p:spPr>
          <a:xfrm>
            <a:off x="195943" y="765958"/>
            <a:ext cx="10776857" cy="53439"/>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0AF33FC-4559-4D62-82BB-F125B7ADB2AB}"/>
              </a:ext>
            </a:extLst>
          </p:cNvPr>
          <p:cNvSpPr txBox="1"/>
          <p:nvPr/>
        </p:nvSpPr>
        <p:spPr>
          <a:xfrm>
            <a:off x="813459" y="1009402"/>
            <a:ext cx="6152197"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Based on the construction of Hidden Markov Models (HMM)</a:t>
            </a:r>
            <a:endParaRPr lang="en-SE" dirty="0"/>
          </a:p>
        </p:txBody>
      </p:sp>
      <p:pic>
        <p:nvPicPr>
          <p:cNvPr id="13" name="Picture 12">
            <a:extLst>
              <a:ext uri="{FF2B5EF4-FFF2-40B4-BE49-F238E27FC236}">
                <a16:creationId xmlns:a16="http://schemas.microsoft.com/office/drawing/2014/main" id="{6A7685F4-DDDF-4773-9363-9158997E5C72}"/>
              </a:ext>
            </a:extLst>
          </p:cNvPr>
          <p:cNvPicPr>
            <a:picLocks noChangeAspect="1"/>
          </p:cNvPicPr>
          <p:nvPr/>
        </p:nvPicPr>
        <p:blipFill>
          <a:blip r:embed="rId3"/>
          <a:stretch>
            <a:fillRect/>
          </a:stretch>
        </p:blipFill>
        <p:spPr>
          <a:xfrm>
            <a:off x="872836" y="1867930"/>
            <a:ext cx="4272641" cy="16248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16">
            <a:extLst>
              <a:ext uri="{FF2B5EF4-FFF2-40B4-BE49-F238E27FC236}">
                <a16:creationId xmlns:a16="http://schemas.microsoft.com/office/drawing/2014/main" id="{ABA9FB4F-A871-4480-9EFB-9CEAAC596C7F}"/>
              </a:ext>
            </a:extLst>
          </p:cNvPr>
          <p:cNvPicPr>
            <a:picLocks noChangeAspect="1"/>
          </p:cNvPicPr>
          <p:nvPr/>
        </p:nvPicPr>
        <p:blipFill>
          <a:blip r:embed="rId4"/>
          <a:stretch>
            <a:fillRect/>
          </a:stretch>
        </p:blipFill>
        <p:spPr>
          <a:xfrm>
            <a:off x="872836" y="4926585"/>
            <a:ext cx="4546449" cy="14538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Picture 18">
            <a:extLst>
              <a:ext uri="{FF2B5EF4-FFF2-40B4-BE49-F238E27FC236}">
                <a16:creationId xmlns:a16="http://schemas.microsoft.com/office/drawing/2014/main" id="{E153F6B7-6462-461E-BE89-557E20099820}"/>
              </a:ext>
            </a:extLst>
          </p:cNvPr>
          <p:cNvPicPr>
            <a:picLocks noChangeAspect="1"/>
          </p:cNvPicPr>
          <p:nvPr/>
        </p:nvPicPr>
        <p:blipFill>
          <a:blip r:embed="rId5"/>
          <a:stretch>
            <a:fillRect/>
          </a:stretch>
        </p:blipFill>
        <p:spPr>
          <a:xfrm>
            <a:off x="3671400" y="3250511"/>
            <a:ext cx="4230581" cy="1640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7ED950C6-6F82-40E1-BA55-6BABBC33172F}"/>
              </a:ext>
            </a:extLst>
          </p:cNvPr>
          <p:cNvPicPr>
            <a:picLocks noChangeAspect="1"/>
          </p:cNvPicPr>
          <p:nvPr/>
        </p:nvPicPr>
        <p:blipFill>
          <a:blip r:embed="rId6"/>
          <a:stretch>
            <a:fillRect/>
          </a:stretch>
        </p:blipFill>
        <p:spPr>
          <a:xfrm>
            <a:off x="6096321" y="1815884"/>
            <a:ext cx="3993854" cy="16131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Picture 14">
            <a:extLst>
              <a:ext uri="{FF2B5EF4-FFF2-40B4-BE49-F238E27FC236}">
                <a16:creationId xmlns:a16="http://schemas.microsoft.com/office/drawing/2014/main" id="{10C8B496-28A9-42EC-A1AE-B13D0798673B}"/>
              </a:ext>
            </a:extLst>
          </p:cNvPr>
          <p:cNvPicPr>
            <a:picLocks noChangeAspect="1"/>
          </p:cNvPicPr>
          <p:nvPr/>
        </p:nvPicPr>
        <p:blipFill>
          <a:blip r:embed="rId7"/>
          <a:stretch>
            <a:fillRect/>
          </a:stretch>
        </p:blipFill>
        <p:spPr>
          <a:xfrm>
            <a:off x="6897586" y="4926585"/>
            <a:ext cx="4787197" cy="13096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63555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84DE-A815-42D1-86BB-3795B5C487CB}"/>
              </a:ext>
            </a:extLst>
          </p:cNvPr>
          <p:cNvSpPr>
            <a:spLocks noGrp="1"/>
          </p:cNvSpPr>
          <p:nvPr>
            <p:ph type="title"/>
          </p:nvPr>
        </p:nvSpPr>
        <p:spPr>
          <a:xfrm>
            <a:off x="303811" y="246372"/>
            <a:ext cx="10515600" cy="329581"/>
          </a:xfrm>
        </p:spPr>
        <p:txBody>
          <a:bodyPr>
            <a:normAutofit fontScale="90000"/>
          </a:bodyPr>
          <a:lstStyle/>
          <a:p>
            <a:r>
              <a:rPr lang="en-US" dirty="0"/>
              <a:t>The </a:t>
            </a:r>
            <a:r>
              <a:rPr lang="en-US" i="1" dirty="0" err="1">
                <a:latin typeface="OpenSans-Light"/>
              </a:rPr>
              <a:t>mer</a:t>
            </a:r>
            <a:r>
              <a:rPr lang="en-US" dirty="0"/>
              <a:t> operon</a:t>
            </a:r>
            <a:endParaRPr lang="en-SE" dirty="0"/>
          </a:p>
        </p:txBody>
      </p:sp>
      <p:pic>
        <p:nvPicPr>
          <p:cNvPr id="8" name="Picture 7">
            <a:extLst>
              <a:ext uri="{FF2B5EF4-FFF2-40B4-BE49-F238E27FC236}">
                <a16:creationId xmlns:a16="http://schemas.microsoft.com/office/drawing/2014/main" id="{59601CE5-8E8E-46F0-8B06-82BC94557B98}"/>
              </a:ext>
            </a:extLst>
          </p:cNvPr>
          <p:cNvPicPr>
            <a:picLocks noChangeAspect="1"/>
          </p:cNvPicPr>
          <p:nvPr/>
        </p:nvPicPr>
        <p:blipFill>
          <a:blip r:embed="rId3"/>
          <a:stretch>
            <a:fillRect/>
          </a:stretch>
        </p:blipFill>
        <p:spPr>
          <a:xfrm>
            <a:off x="95003" y="1358428"/>
            <a:ext cx="6898354" cy="4339920"/>
          </a:xfrm>
          <a:prstGeom prst="rect">
            <a:avLst/>
          </a:prstGeom>
        </p:spPr>
      </p:pic>
      <p:cxnSp>
        <p:nvCxnSpPr>
          <p:cNvPr id="10" name="Straight Connector 9">
            <a:extLst>
              <a:ext uri="{FF2B5EF4-FFF2-40B4-BE49-F238E27FC236}">
                <a16:creationId xmlns:a16="http://schemas.microsoft.com/office/drawing/2014/main" id="{F182FD7E-A344-435D-8775-C4C8DB2CAFFB}"/>
              </a:ext>
            </a:extLst>
          </p:cNvPr>
          <p:cNvCxnSpPr/>
          <p:nvPr/>
        </p:nvCxnSpPr>
        <p:spPr>
          <a:xfrm>
            <a:off x="195943" y="765958"/>
            <a:ext cx="8769927"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54742D-312B-42CB-BCE5-0EBFD084CDB3}"/>
              </a:ext>
            </a:extLst>
          </p:cNvPr>
          <p:cNvSpPr txBox="1"/>
          <p:nvPr/>
        </p:nvSpPr>
        <p:spPr>
          <a:xfrm>
            <a:off x="8621486" y="6480823"/>
            <a:ext cx="3521034" cy="261610"/>
          </a:xfrm>
          <a:prstGeom prst="rect">
            <a:avLst/>
          </a:prstGeom>
          <a:noFill/>
        </p:spPr>
        <p:txBody>
          <a:bodyPr wrap="square">
            <a:spAutoFit/>
          </a:bodyPr>
          <a:lstStyle/>
          <a:p>
            <a:r>
              <a:rPr lang="en-US" sz="1100" i="0" u="none" strike="noStrike" baseline="0" dirty="0">
                <a:latin typeface="OpenSans-Light"/>
              </a:rPr>
              <a:t>modified from Boyd and </a:t>
            </a:r>
            <a:r>
              <a:rPr lang="en-US" sz="1100" i="0" u="none" strike="noStrike" baseline="0" dirty="0" err="1">
                <a:latin typeface="OpenSans-Light"/>
              </a:rPr>
              <a:t>Barkay</a:t>
            </a:r>
            <a:r>
              <a:rPr lang="en-US" sz="1100" i="0" u="none" strike="noStrike" baseline="0" dirty="0">
                <a:latin typeface="OpenSans-Light"/>
              </a:rPr>
              <a:t> (2012), Front. Microbiol.</a:t>
            </a:r>
            <a:endParaRPr lang="en-SE" sz="1100" dirty="0"/>
          </a:p>
        </p:txBody>
      </p:sp>
      <p:sp>
        <p:nvSpPr>
          <p:cNvPr id="32" name="Hg2+">
            <a:extLst>
              <a:ext uri="{FF2B5EF4-FFF2-40B4-BE49-F238E27FC236}">
                <a16:creationId xmlns:a16="http://schemas.microsoft.com/office/drawing/2014/main" id="{EB20F234-FDB3-4DDA-A74E-1A47AE7763A4}"/>
              </a:ext>
            </a:extLst>
          </p:cNvPr>
          <p:cNvSpPr txBox="1"/>
          <p:nvPr/>
        </p:nvSpPr>
        <p:spPr>
          <a:xfrm>
            <a:off x="7232880" y="2304329"/>
            <a:ext cx="44723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a:t>Hg</a:t>
            </a:r>
            <a:r>
              <a:rPr sz="1266" baseline="31999"/>
              <a:t>2+</a:t>
            </a:r>
            <a:r>
              <a:rPr sz="1266"/>
              <a:t> </a:t>
            </a:r>
          </a:p>
        </p:txBody>
      </p:sp>
      <p:sp>
        <p:nvSpPr>
          <p:cNvPr id="33" name="CH3Hg">
            <a:extLst>
              <a:ext uri="{FF2B5EF4-FFF2-40B4-BE49-F238E27FC236}">
                <a16:creationId xmlns:a16="http://schemas.microsoft.com/office/drawing/2014/main" id="{CFFE6515-9FEC-41B8-A10A-F9300B1515B5}"/>
              </a:ext>
            </a:extLst>
          </p:cNvPr>
          <p:cNvSpPr txBox="1"/>
          <p:nvPr/>
        </p:nvSpPr>
        <p:spPr>
          <a:xfrm>
            <a:off x="7146376" y="4251033"/>
            <a:ext cx="565861"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a:t>CH</a:t>
            </a:r>
            <a:r>
              <a:rPr sz="1266" baseline="-5999"/>
              <a:t>3</a:t>
            </a:r>
            <a:r>
              <a:rPr sz="1266"/>
              <a:t>Hg</a:t>
            </a:r>
          </a:p>
        </p:txBody>
      </p:sp>
      <p:pic>
        <p:nvPicPr>
          <p:cNvPr id="34" name="Línea" descr="Línea">
            <a:extLst>
              <a:ext uri="{FF2B5EF4-FFF2-40B4-BE49-F238E27FC236}">
                <a16:creationId xmlns:a16="http://schemas.microsoft.com/office/drawing/2014/main" id="{6D629B85-A85F-4552-BDDA-BD3F61C825E5}"/>
              </a:ext>
            </a:extLst>
          </p:cNvPr>
          <p:cNvPicPr>
            <a:picLocks/>
          </p:cNvPicPr>
          <p:nvPr/>
        </p:nvPicPr>
        <p:blipFill>
          <a:blip r:embed="rId4"/>
          <a:stretch>
            <a:fillRect/>
          </a:stretch>
        </p:blipFill>
        <p:spPr>
          <a:xfrm>
            <a:off x="7861279" y="2339416"/>
            <a:ext cx="550702" cy="196757"/>
          </a:xfrm>
          <a:prstGeom prst="rect">
            <a:avLst/>
          </a:prstGeom>
        </p:spPr>
      </p:pic>
      <p:sp>
        <p:nvSpPr>
          <p:cNvPr id="35" name="Hg0">
            <a:extLst>
              <a:ext uri="{FF2B5EF4-FFF2-40B4-BE49-F238E27FC236}">
                <a16:creationId xmlns:a16="http://schemas.microsoft.com/office/drawing/2014/main" id="{2209D457-F543-4B05-9307-215489642684}"/>
              </a:ext>
            </a:extLst>
          </p:cNvPr>
          <p:cNvSpPr txBox="1"/>
          <p:nvPr/>
        </p:nvSpPr>
        <p:spPr>
          <a:xfrm>
            <a:off x="8482884" y="2304329"/>
            <a:ext cx="343044"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a:t>Hg</a:t>
            </a:r>
            <a:r>
              <a:rPr sz="1266" baseline="31999"/>
              <a:t>0</a:t>
            </a:r>
          </a:p>
        </p:txBody>
      </p:sp>
      <p:pic>
        <p:nvPicPr>
          <p:cNvPr id="36" name="Línea" descr="Línea">
            <a:extLst>
              <a:ext uri="{FF2B5EF4-FFF2-40B4-BE49-F238E27FC236}">
                <a16:creationId xmlns:a16="http://schemas.microsoft.com/office/drawing/2014/main" id="{1BEBCFB6-B74E-4322-B523-9EB444066961}"/>
              </a:ext>
            </a:extLst>
          </p:cNvPr>
          <p:cNvPicPr>
            <a:picLocks/>
          </p:cNvPicPr>
          <p:nvPr/>
        </p:nvPicPr>
        <p:blipFill>
          <a:blip r:embed="rId5"/>
          <a:stretch>
            <a:fillRect/>
          </a:stretch>
        </p:blipFill>
        <p:spPr>
          <a:xfrm>
            <a:off x="7939257" y="4286120"/>
            <a:ext cx="550702" cy="196758"/>
          </a:xfrm>
          <a:prstGeom prst="rect">
            <a:avLst/>
          </a:prstGeom>
        </p:spPr>
      </p:pic>
      <p:sp>
        <p:nvSpPr>
          <p:cNvPr id="37" name="Hg2+">
            <a:extLst>
              <a:ext uri="{FF2B5EF4-FFF2-40B4-BE49-F238E27FC236}">
                <a16:creationId xmlns:a16="http://schemas.microsoft.com/office/drawing/2014/main" id="{E355AE6B-046F-4EA8-A804-CB76881BDC62}"/>
              </a:ext>
            </a:extLst>
          </p:cNvPr>
          <p:cNvSpPr txBox="1"/>
          <p:nvPr/>
        </p:nvSpPr>
        <p:spPr>
          <a:xfrm>
            <a:off x="8533669" y="4251033"/>
            <a:ext cx="447238" cy="2669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a:t>Hg</a:t>
            </a:r>
            <a:r>
              <a:rPr sz="1266" baseline="31999"/>
              <a:t>2+</a:t>
            </a:r>
            <a:r>
              <a:rPr sz="1266"/>
              <a:t> </a:t>
            </a:r>
          </a:p>
        </p:txBody>
      </p:sp>
      <p:sp>
        <p:nvSpPr>
          <p:cNvPr id="38" name="merA…">
            <a:extLst>
              <a:ext uri="{FF2B5EF4-FFF2-40B4-BE49-F238E27FC236}">
                <a16:creationId xmlns:a16="http://schemas.microsoft.com/office/drawing/2014/main" id="{4FBD7472-2800-4E10-9513-724EE1AD3F00}"/>
              </a:ext>
            </a:extLst>
          </p:cNvPr>
          <p:cNvSpPr txBox="1"/>
          <p:nvPr/>
        </p:nvSpPr>
        <p:spPr>
          <a:xfrm>
            <a:off x="7003248" y="1827570"/>
            <a:ext cx="1665392"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i="1">
                <a:latin typeface="Open Sans SemiBold"/>
                <a:ea typeface="Open Sans SemiBold"/>
                <a:cs typeface="Open Sans SemiBold"/>
                <a:sym typeface="Open Sans SemiBold"/>
              </a:rPr>
              <a:t>merA</a:t>
            </a:r>
          </a:p>
          <a:p>
            <a:pPr>
              <a:defRPr b="0">
                <a:latin typeface="Open Sans Regular"/>
                <a:ea typeface="Open Sans Regular"/>
                <a:cs typeface="Open Sans Regular"/>
                <a:sym typeface="Open Sans Regular"/>
              </a:defRPr>
            </a:pPr>
            <a:r>
              <a:rPr sz="1266" i="1">
                <a:latin typeface="Open Sans SemiBold"/>
                <a:ea typeface="Open Sans SemiBold"/>
                <a:cs typeface="Open Sans SemiBold"/>
                <a:sym typeface="Open Sans SemiBold"/>
              </a:rPr>
              <a:t> </a:t>
            </a:r>
            <a:r>
              <a:rPr sz="1266"/>
              <a:t>(mercuric reductase)</a:t>
            </a:r>
          </a:p>
        </p:txBody>
      </p:sp>
      <p:sp>
        <p:nvSpPr>
          <p:cNvPr id="39" name="merB…">
            <a:extLst>
              <a:ext uri="{FF2B5EF4-FFF2-40B4-BE49-F238E27FC236}">
                <a16:creationId xmlns:a16="http://schemas.microsoft.com/office/drawing/2014/main" id="{1EACCD36-72C1-4BF7-8FDD-6DA5AA4B66A0}"/>
              </a:ext>
            </a:extLst>
          </p:cNvPr>
          <p:cNvSpPr txBox="1"/>
          <p:nvPr/>
        </p:nvSpPr>
        <p:spPr>
          <a:xfrm>
            <a:off x="7053026" y="3707127"/>
            <a:ext cx="1893083"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b="0">
                <a:latin typeface="Open Sans Regular"/>
                <a:ea typeface="Open Sans Regular"/>
                <a:cs typeface="Open Sans Regular"/>
                <a:sym typeface="Open Sans Regular"/>
              </a:defRPr>
            </a:pPr>
            <a:r>
              <a:rPr sz="1266" i="1">
                <a:latin typeface="Open Sans SemiBold"/>
                <a:ea typeface="Open Sans SemiBold"/>
                <a:cs typeface="Open Sans SemiBold"/>
                <a:sym typeface="Open Sans SemiBold"/>
              </a:rPr>
              <a:t>merB</a:t>
            </a:r>
          </a:p>
          <a:p>
            <a:pPr>
              <a:defRPr b="0">
                <a:latin typeface="Open Sans Regular"/>
                <a:ea typeface="Open Sans Regular"/>
                <a:cs typeface="Open Sans Regular"/>
                <a:sym typeface="Open Sans Regular"/>
              </a:defRPr>
            </a:pPr>
            <a:r>
              <a:rPr sz="1266" i="1">
                <a:latin typeface="Open Sans SemiBold"/>
                <a:ea typeface="Open Sans SemiBold"/>
                <a:cs typeface="Open Sans SemiBold"/>
                <a:sym typeface="Open Sans SemiBold"/>
              </a:rPr>
              <a:t> </a:t>
            </a:r>
            <a:r>
              <a:rPr sz="1266"/>
              <a:t>(organomercurial lyase)</a:t>
            </a:r>
          </a:p>
        </p:txBody>
      </p:sp>
      <p:sp>
        <p:nvSpPr>
          <p:cNvPr id="42" name="Oval 41">
            <a:extLst>
              <a:ext uri="{FF2B5EF4-FFF2-40B4-BE49-F238E27FC236}">
                <a16:creationId xmlns:a16="http://schemas.microsoft.com/office/drawing/2014/main" id="{1ACA523C-8EB7-4FD8-8F4D-3FE6BB102E8A}"/>
              </a:ext>
            </a:extLst>
          </p:cNvPr>
          <p:cNvSpPr/>
          <p:nvPr/>
        </p:nvSpPr>
        <p:spPr>
          <a:xfrm>
            <a:off x="2196936" y="3022271"/>
            <a:ext cx="2422566" cy="777834"/>
          </a:xfrm>
          <a:prstGeom prst="ellipse">
            <a:avLst/>
          </a:prstGeom>
          <a:noFill/>
          <a:ln>
            <a:solidFill>
              <a:srgbClr val="D791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3" name="Oval 42">
            <a:extLst>
              <a:ext uri="{FF2B5EF4-FFF2-40B4-BE49-F238E27FC236}">
                <a16:creationId xmlns:a16="http://schemas.microsoft.com/office/drawing/2014/main" id="{B566345B-DBCB-42BF-BAFE-8A1D7926D2C1}"/>
              </a:ext>
            </a:extLst>
          </p:cNvPr>
          <p:cNvSpPr/>
          <p:nvPr/>
        </p:nvSpPr>
        <p:spPr>
          <a:xfrm>
            <a:off x="2196936" y="3833752"/>
            <a:ext cx="2422566" cy="116575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6" name="Freeform: Shape 45">
            <a:extLst>
              <a:ext uri="{FF2B5EF4-FFF2-40B4-BE49-F238E27FC236}">
                <a16:creationId xmlns:a16="http://schemas.microsoft.com/office/drawing/2014/main" id="{70253CFD-7538-4CE0-BAB6-EB3E1BCB35AC}"/>
              </a:ext>
            </a:extLst>
          </p:cNvPr>
          <p:cNvSpPr/>
          <p:nvPr/>
        </p:nvSpPr>
        <p:spPr>
          <a:xfrm>
            <a:off x="4583875" y="2238499"/>
            <a:ext cx="2185060" cy="920337"/>
          </a:xfrm>
          <a:custGeom>
            <a:avLst/>
            <a:gdLst>
              <a:gd name="connsiteX0" fmla="*/ 0 w 2185060"/>
              <a:gd name="connsiteY0" fmla="*/ 920337 h 920337"/>
              <a:gd name="connsiteX1" fmla="*/ 1211283 w 2185060"/>
              <a:gd name="connsiteY1" fmla="*/ 178130 h 920337"/>
              <a:gd name="connsiteX2" fmla="*/ 2185060 w 2185060"/>
              <a:gd name="connsiteY2" fmla="*/ 0 h 920337"/>
              <a:gd name="connsiteX3" fmla="*/ 2185060 w 2185060"/>
              <a:gd name="connsiteY3" fmla="*/ 0 h 920337"/>
            </a:gdLst>
            <a:ahLst/>
            <a:cxnLst>
              <a:cxn ang="0">
                <a:pos x="connsiteX0" y="connsiteY0"/>
              </a:cxn>
              <a:cxn ang="0">
                <a:pos x="connsiteX1" y="connsiteY1"/>
              </a:cxn>
              <a:cxn ang="0">
                <a:pos x="connsiteX2" y="connsiteY2"/>
              </a:cxn>
              <a:cxn ang="0">
                <a:pos x="connsiteX3" y="connsiteY3"/>
              </a:cxn>
            </a:cxnLst>
            <a:rect l="l" t="t" r="r" b="b"/>
            <a:pathLst>
              <a:path w="2185060" h="920337" extrusionOk="0">
                <a:moveTo>
                  <a:pt x="0" y="920337"/>
                </a:moveTo>
                <a:cubicBezTo>
                  <a:pt x="393157" y="607179"/>
                  <a:pt x="819875" y="341739"/>
                  <a:pt x="1211283" y="178130"/>
                </a:cubicBezTo>
                <a:cubicBezTo>
                  <a:pt x="1575461" y="24741"/>
                  <a:pt x="2185059" y="0"/>
                  <a:pt x="2185060" y="0"/>
                </a:cubicBezTo>
                <a:lnTo>
                  <a:pt x="2185060" y="0"/>
                </a:lnTo>
              </a:path>
            </a:pathLst>
          </a:custGeom>
          <a:noFill/>
          <a:ln>
            <a:solidFill>
              <a:srgbClr val="D791CD"/>
            </a:solidFill>
            <a:headEnd type="none"/>
            <a:tailEnd type="arrow"/>
            <a:extLst>
              <a:ext uri="{C807C97D-BFC1-408E-A445-0C87EB9F89A2}">
                <ask:lineSketchStyleProps xmlns:ask="http://schemas.microsoft.com/office/drawing/2018/sketchyshapes" sd="1219033472">
                  <a:custGeom>
                    <a:avLst/>
                    <a:gdLst>
                      <a:gd name="connsiteX0" fmla="*/ 0 w 2185060"/>
                      <a:gd name="connsiteY0" fmla="*/ 920337 h 920337"/>
                      <a:gd name="connsiteX1" fmla="*/ 1211283 w 2185060"/>
                      <a:gd name="connsiteY1" fmla="*/ 178130 h 920337"/>
                      <a:gd name="connsiteX2" fmla="*/ 2185060 w 2185060"/>
                      <a:gd name="connsiteY2" fmla="*/ 0 h 920337"/>
                      <a:gd name="connsiteX3" fmla="*/ 2185060 w 2185060"/>
                      <a:gd name="connsiteY3" fmla="*/ 0 h 920337"/>
                    </a:gdLst>
                    <a:ahLst/>
                    <a:cxnLst>
                      <a:cxn ang="0">
                        <a:pos x="connsiteX0" y="connsiteY0"/>
                      </a:cxn>
                      <a:cxn ang="0">
                        <a:pos x="connsiteX1" y="connsiteY1"/>
                      </a:cxn>
                      <a:cxn ang="0">
                        <a:pos x="connsiteX2" y="connsiteY2"/>
                      </a:cxn>
                      <a:cxn ang="0">
                        <a:pos x="connsiteX3" y="connsiteY3"/>
                      </a:cxn>
                    </a:cxnLst>
                    <a:rect l="l" t="t" r="r" b="b"/>
                    <a:pathLst>
                      <a:path w="2185060" h="920337">
                        <a:moveTo>
                          <a:pt x="0" y="920337"/>
                        </a:moveTo>
                        <a:cubicBezTo>
                          <a:pt x="423553" y="625928"/>
                          <a:pt x="847106" y="331519"/>
                          <a:pt x="1211283" y="178130"/>
                        </a:cubicBezTo>
                        <a:cubicBezTo>
                          <a:pt x="1575460" y="24741"/>
                          <a:pt x="2185060" y="0"/>
                          <a:pt x="2185060" y="0"/>
                        </a:cubicBezTo>
                        <a:lnTo>
                          <a:pt x="2185060" y="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7" name="Freeform: Shape 46">
            <a:extLst>
              <a:ext uri="{FF2B5EF4-FFF2-40B4-BE49-F238E27FC236}">
                <a16:creationId xmlns:a16="http://schemas.microsoft.com/office/drawing/2014/main" id="{A309B958-63F2-4979-B944-02652D70191B}"/>
              </a:ext>
            </a:extLst>
          </p:cNvPr>
          <p:cNvSpPr/>
          <p:nvPr/>
        </p:nvSpPr>
        <p:spPr>
          <a:xfrm>
            <a:off x="4619502" y="4286120"/>
            <a:ext cx="2256144" cy="125392"/>
          </a:xfrm>
          <a:custGeom>
            <a:avLst/>
            <a:gdLst>
              <a:gd name="connsiteX0" fmla="*/ 0 w 2256144"/>
              <a:gd name="connsiteY0" fmla="*/ 125392 h 125392"/>
              <a:gd name="connsiteX1" fmla="*/ 1250688 w 2256144"/>
              <a:gd name="connsiteY1" fmla="*/ 24269 h 125392"/>
              <a:gd name="connsiteX2" fmla="*/ 2256144 w 2256144"/>
              <a:gd name="connsiteY2" fmla="*/ 0 h 125392"/>
              <a:gd name="connsiteX3" fmla="*/ 2256144 w 2256144"/>
              <a:gd name="connsiteY3" fmla="*/ 0 h 125392"/>
            </a:gdLst>
            <a:ahLst/>
            <a:cxnLst>
              <a:cxn ang="0">
                <a:pos x="connsiteX0" y="connsiteY0"/>
              </a:cxn>
              <a:cxn ang="0">
                <a:pos x="connsiteX1" y="connsiteY1"/>
              </a:cxn>
              <a:cxn ang="0">
                <a:pos x="connsiteX2" y="connsiteY2"/>
              </a:cxn>
              <a:cxn ang="0">
                <a:pos x="connsiteX3" y="connsiteY3"/>
              </a:cxn>
            </a:cxnLst>
            <a:rect l="l" t="t" r="r" b="b"/>
            <a:pathLst>
              <a:path w="2256144" h="125392" extrusionOk="0">
                <a:moveTo>
                  <a:pt x="0" y="125392"/>
                </a:moveTo>
                <a:cubicBezTo>
                  <a:pt x="413418" y="70530"/>
                  <a:pt x="858875" y="51093"/>
                  <a:pt x="1250688" y="24269"/>
                </a:cubicBezTo>
                <a:cubicBezTo>
                  <a:pt x="1626713" y="3370"/>
                  <a:pt x="2256143" y="0"/>
                  <a:pt x="2256144" y="0"/>
                </a:cubicBezTo>
                <a:lnTo>
                  <a:pt x="2256144" y="0"/>
                </a:lnTo>
              </a:path>
            </a:pathLst>
          </a:custGeom>
          <a:noFill/>
          <a:ln>
            <a:solidFill>
              <a:schemeClr val="accent6">
                <a:lumMod val="75000"/>
              </a:schemeClr>
            </a:solidFill>
            <a:headEnd type="none"/>
            <a:tailEnd type="arrow"/>
            <a:extLst>
              <a:ext uri="{C807C97D-BFC1-408E-A445-0C87EB9F89A2}">
                <ask:lineSketchStyleProps xmlns:ask="http://schemas.microsoft.com/office/drawing/2018/sketchyshapes" sd="1219033472">
                  <a:custGeom>
                    <a:avLst/>
                    <a:gdLst>
                      <a:gd name="connsiteX0" fmla="*/ 0 w 2185060"/>
                      <a:gd name="connsiteY0" fmla="*/ 920337 h 920337"/>
                      <a:gd name="connsiteX1" fmla="*/ 1211283 w 2185060"/>
                      <a:gd name="connsiteY1" fmla="*/ 178130 h 920337"/>
                      <a:gd name="connsiteX2" fmla="*/ 2185060 w 2185060"/>
                      <a:gd name="connsiteY2" fmla="*/ 0 h 920337"/>
                      <a:gd name="connsiteX3" fmla="*/ 2185060 w 2185060"/>
                      <a:gd name="connsiteY3" fmla="*/ 0 h 920337"/>
                    </a:gdLst>
                    <a:ahLst/>
                    <a:cxnLst>
                      <a:cxn ang="0">
                        <a:pos x="connsiteX0" y="connsiteY0"/>
                      </a:cxn>
                      <a:cxn ang="0">
                        <a:pos x="connsiteX1" y="connsiteY1"/>
                      </a:cxn>
                      <a:cxn ang="0">
                        <a:pos x="connsiteX2" y="connsiteY2"/>
                      </a:cxn>
                      <a:cxn ang="0">
                        <a:pos x="connsiteX3" y="connsiteY3"/>
                      </a:cxn>
                    </a:cxnLst>
                    <a:rect l="l" t="t" r="r" b="b"/>
                    <a:pathLst>
                      <a:path w="2185060" h="920337">
                        <a:moveTo>
                          <a:pt x="0" y="920337"/>
                        </a:moveTo>
                        <a:cubicBezTo>
                          <a:pt x="423553" y="625928"/>
                          <a:pt x="847106" y="331519"/>
                          <a:pt x="1211283" y="178130"/>
                        </a:cubicBezTo>
                        <a:cubicBezTo>
                          <a:pt x="1575460" y="24741"/>
                          <a:pt x="2185060" y="0"/>
                          <a:pt x="2185060" y="0"/>
                        </a:cubicBezTo>
                        <a:lnTo>
                          <a:pt x="2185060" y="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3" name="merA…">
            <a:extLst>
              <a:ext uri="{FF2B5EF4-FFF2-40B4-BE49-F238E27FC236}">
                <a16:creationId xmlns:a16="http://schemas.microsoft.com/office/drawing/2014/main" id="{D4C9F065-7255-419C-A416-E7C5B9EF1C34}"/>
              </a:ext>
            </a:extLst>
          </p:cNvPr>
          <p:cNvSpPr txBox="1"/>
          <p:nvPr/>
        </p:nvSpPr>
        <p:spPr>
          <a:xfrm>
            <a:off x="7003248" y="2607067"/>
            <a:ext cx="4667003" cy="104612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L="285750" indent="-285750">
              <a:buFont typeface="Wingdings" panose="05000000000000000000" pitchFamily="2" charset="2"/>
              <a:buChar char="q"/>
              <a:defRPr b="0">
                <a:latin typeface="Open Sans Regular"/>
                <a:ea typeface="Open Sans Regular"/>
                <a:cs typeface="Open Sans Regular"/>
                <a:sym typeface="Open Sans Regular"/>
              </a:defRPr>
            </a:pPr>
            <a:r>
              <a:rPr lang="en-US" sz="1266" b="1" dirty="0">
                <a:latin typeface="Open Sans SemiBold"/>
                <a:ea typeface="Open Sans SemiBold"/>
                <a:cs typeface="Open Sans SemiBold"/>
                <a:sym typeface="Open Sans SemiBold"/>
              </a:rPr>
              <a:t>Evolved from high temperature hydrothermal environments</a:t>
            </a:r>
          </a:p>
          <a:p>
            <a:pPr marL="285750" indent="-285750">
              <a:buFont typeface="Wingdings" panose="05000000000000000000" pitchFamily="2" charset="2"/>
              <a:buChar char="q"/>
              <a:defRPr b="0">
                <a:latin typeface="Open Sans Regular"/>
                <a:ea typeface="Open Sans Regular"/>
                <a:cs typeface="Open Sans Regular"/>
                <a:sym typeface="Open Sans Regular"/>
              </a:defRPr>
            </a:pPr>
            <a:endParaRPr lang="en-US" sz="1266" b="1" dirty="0">
              <a:latin typeface="Open Sans SemiBold"/>
              <a:ea typeface="Open Sans SemiBold"/>
              <a:cs typeface="Open Sans SemiBold"/>
              <a:sym typeface="Open Sans SemiBold"/>
            </a:endParaRPr>
          </a:p>
          <a:p>
            <a:pPr marL="285750" indent="-285750">
              <a:buFont typeface="Wingdings" panose="05000000000000000000" pitchFamily="2" charset="2"/>
              <a:buChar char="q"/>
              <a:defRPr b="0">
                <a:latin typeface="Open Sans Regular"/>
                <a:ea typeface="Open Sans Regular"/>
                <a:cs typeface="Open Sans Regular"/>
                <a:sym typeface="Open Sans Regular"/>
              </a:defRPr>
            </a:pPr>
            <a:r>
              <a:rPr lang="en-US" sz="1266" i="1" dirty="0" err="1">
                <a:latin typeface="Open Sans SemiBold"/>
                <a:ea typeface="Open Sans SemiBold"/>
                <a:cs typeface="Open Sans SemiBold"/>
                <a:sym typeface="Open Sans SemiBold"/>
              </a:rPr>
              <a:t>merA</a:t>
            </a:r>
            <a:r>
              <a:rPr lang="en-US" sz="1266" dirty="0">
                <a:latin typeface="Open Sans SemiBold"/>
                <a:ea typeface="Open Sans SemiBold"/>
                <a:cs typeface="Open Sans SemiBold"/>
                <a:sym typeface="Open Sans SemiBold"/>
              </a:rPr>
              <a:t>-encoding cells have a fitness advantage in Hg(II) contaminated environments</a:t>
            </a:r>
            <a:endParaRPr sz="1266" dirty="0"/>
          </a:p>
        </p:txBody>
      </p:sp>
      <p:sp>
        <p:nvSpPr>
          <p:cNvPr id="24" name="merA…">
            <a:extLst>
              <a:ext uri="{FF2B5EF4-FFF2-40B4-BE49-F238E27FC236}">
                <a16:creationId xmlns:a16="http://schemas.microsoft.com/office/drawing/2014/main" id="{30EA8EE8-C129-42EE-A40C-A44CAD54D039}"/>
              </a:ext>
            </a:extLst>
          </p:cNvPr>
          <p:cNvSpPr txBox="1"/>
          <p:nvPr/>
        </p:nvSpPr>
        <p:spPr>
          <a:xfrm>
            <a:off x="7003248" y="4664685"/>
            <a:ext cx="3967275" cy="1435714"/>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L="285750" indent="-285750">
              <a:buFont typeface="Wingdings" panose="05000000000000000000" pitchFamily="2" charset="2"/>
              <a:buChar char="q"/>
              <a:defRPr b="0">
                <a:latin typeface="Open Sans Regular"/>
                <a:ea typeface="Open Sans Regular"/>
                <a:cs typeface="Open Sans Regular"/>
                <a:sym typeface="Open Sans Regular"/>
              </a:defRPr>
            </a:pPr>
            <a:r>
              <a:rPr lang="en-US" sz="1266" b="1" dirty="0">
                <a:latin typeface="Open Sans SemiBold"/>
                <a:ea typeface="Open Sans SemiBold"/>
                <a:cs typeface="Open Sans SemiBold"/>
                <a:sym typeface="Open Sans SemiBold"/>
              </a:rPr>
              <a:t>Recruited relatively recently and probably originated in mesophile rather than in thermophiles where </a:t>
            </a:r>
            <a:r>
              <a:rPr lang="en-US" sz="1266" b="1" i="1" dirty="0" err="1">
                <a:latin typeface="Open Sans SemiBold"/>
                <a:ea typeface="Open Sans SemiBold"/>
                <a:cs typeface="Open Sans SemiBold"/>
                <a:sym typeface="Open Sans SemiBold"/>
              </a:rPr>
              <a:t>merB</a:t>
            </a:r>
            <a:r>
              <a:rPr lang="en-US" sz="1266" b="1" dirty="0">
                <a:latin typeface="Open Sans SemiBold"/>
                <a:ea typeface="Open Sans SemiBold"/>
                <a:cs typeface="Open Sans SemiBold"/>
                <a:sym typeface="Open Sans SemiBold"/>
              </a:rPr>
              <a:t> homologs are absent</a:t>
            </a:r>
          </a:p>
          <a:p>
            <a:pPr>
              <a:defRPr b="0">
                <a:latin typeface="Open Sans Regular"/>
                <a:ea typeface="Open Sans Regular"/>
                <a:cs typeface="Open Sans Regular"/>
                <a:sym typeface="Open Sans Regular"/>
              </a:defRPr>
            </a:pPr>
            <a:endParaRPr lang="en-US" sz="1266" b="1" dirty="0">
              <a:latin typeface="Open Sans SemiBold"/>
              <a:ea typeface="Open Sans SemiBold"/>
              <a:cs typeface="Open Sans SemiBold"/>
              <a:sym typeface="Open Sans SemiBold"/>
            </a:endParaRPr>
          </a:p>
          <a:p>
            <a:pPr marL="285750" indent="-285750">
              <a:buFont typeface="Wingdings" panose="05000000000000000000" pitchFamily="2" charset="2"/>
              <a:buChar char="q"/>
              <a:defRPr b="0">
                <a:latin typeface="Open Sans Regular"/>
                <a:ea typeface="Open Sans Regular"/>
                <a:cs typeface="Open Sans Regular"/>
                <a:sym typeface="Open Sans Regular"/>
              </a:defRPr>
            </a:pPr>
            <a:r>
              <a:rPr lang="en-US" sz="1266" b="1" dirty="0">
                <a:latin typeface="Open Sans SemiBold"/>
                <a:ea typeface="Open Sans SemiBold"/>
                <a:cs typeface="Open Sans SemiBold"/>
                <a:sym typeface="Open Sans SemiBold"/>
              </a:rPr>
              <a:t>Higher presence in habitats with higher concentration of </a:t>
            </a:r>
            <a:r>
              <a:rPr lang="en-US" sz="1266" b="1" dirty="0" err="1">
                <a:latin typeface="Open Sans SemiBold"/>
                <a:ea typeface="Open Sans SemiBold"/>
                <a:cs typeface="Open Sans SemiBold"/>
                <a:sym typeface="Open Sans SemiBold"/>
              </a:rPr>
              <a:t>MeHg</a:t>
            </a:r>
            <a:endParaRPr sz="1266" dirty="0"/>
          </a:p>
        </p:txBody>
      </p:sp>
    </p:spTree>
    <p:extLst>
      <p:ext uri="{BB962C8B-B14F-4D97-AF65-F5344CB8AC3E}">
        <p14:creationId xmlns:p14="http://schemas.microsoft.com/office/powerpoint/2010/main" val="474974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75C7B6-DA57-4792-832F-CE12A9DA9985}"/>
              </a:ext>
            </a:extLst>
          </p:cNvPr>
          <p:cNvPicPr>
            <a:picLocks noGrp="1" noChangeAspect="1"/>
          </p:cNvPicPr>
          <p:nvPr>
            <p:ph idx="1"/>
          </p:nvPr>
        </p:nvPicPr>
        <p:blipFill>
          <a:blip r:embed="rId3"/>
          <a:stretch>
            <a:fillRect/>
          </a:stretch>
        </p:blipFill>
        <p:spPr>
          <a:xfrm>
            <a:off x="835103" y="955964"/>
            <a:ext cx="6543413" cy="5738445"/>
          </a:xfrm>
        </p:spPr>
      </p:pic>
      <p:cxnSp>
        <p:nvCxnSpPr>
          <p:cNvPr id="7" name="Straight Connector 6">
            <a:extLst>
              <a:ext uri="{FF2B5EF4-FFF2-40B4-BE49-F238E27FC236}">
                <a16:creationId xmlns:a16="http://schemas.microsoft.com/office/drawing/2014/main" id="{D121BB44-A583-4CE3-86BF-70599F8CD0AC}"/>
              </a:ext>
            </a:extLst>
          </p:cNvPr>
          <p:cNvCxnSpPr/>
          <p:nvPr/>
        </p:nvCxnSpPr>
        <p:spPr>
          <a:xfrm>
            <a:off x="195943" y="765958"/>
            <a:ext cx="8769927"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9677080F-813B-48BA-8C5B-B3CB1EFC8E93}"/>
              </a:ext>
            </a:extLst>
          </p:cNvPr>
          <p:cNvSpPr>
            <a:spLocks noGrp="1"/>
          </p:cNvSpPr>
          <p:nvPr>
            <p:ph type="title"/>
          </p:nvPr>
        </p:nvSpPr>
        <p:spPr>
          <a:xfrm>
            <a:off x="303811" y="246372"/>
            <a:ext cx="10515600" cy="329581"/>
          </a:xfrm>
        </p:spPr>
        <p:txBody>
          <a:bodyPr>
            <a:normAutofit fontScale="90000"/>
          </a:bodyPr>
          <a:lstStyle/>
          <a:p>
            <a:r>
              <a:rPr lang="en-US" dirty="0"/>
              <a:t>High sequence diversity</a:t>
            </a:r>
            <a:endParaRPr lang="en-SE" dirty="0"/>
          </a:p>
        </p:txBody>
      </p:sp>
      <p:sp>
        <p:nvSpPr>
          <p:cNvPr id="10" name="TextBox 9">
            <a:extLst>
              <a:ext uri="{FF2B5EF4-FFF2-40B4-BE49-F238E27FC236}">
                <a16:creationId xmlns:a16="http://schemas.microsoft.com/office/drawing/2014/main" id="{1B809C80-EEE9-4CD8-B98D-5FEA813DB5B5}"/>
              </a:ext>
            </a:extLst>
          </p:cNvPr>
          <p:cNvSpPr txBox="1"/>
          <p:nvPr/>
        </p:nvSpPr>
        <p:spPr>
          <a:xfrm>
            <a:off x="7020886" y="5902036"/>
            <a:ext cx="715260" cy="1015663"/>
          </a:xfrm>
          <a:prstGeom prst="rect">
            <a:avLst/>
          </a:prstGeom>
          <a:noFill/>
        </p:spPr>
        <p:txBody>
          <a:bodyPr wrap="none" rtlCol="0">
            <a:spAutoFit/>
          </a:bodyPr>
          <a:lstStyle/>
          <a:p>
            <a:r>
              <a:rPr lang="en-US" sz="6000" dirty="0"/>
              <a:t>…</a:t>
            </a:r>
            <a:endParaRPr lang="en-SE" sz="6000" dirty="0"/>
          </a:p>
        </p:txBody>
      </p:sp>
      <p:sp>
        <p:nvSpPr>
          <p:cNvPr id="11" name="TextBox 10">
            <a:extLst>
              <a:ext uri="{FF2B5EF4-FFF2-40B4-BE49-F238E27FC236}">
                <a16:creationId xmlns:a16="http://schemas.microsoft.com/office/drawing/2014/main" id="{75D1CD22-157C-437E-8A5C-E8D1AF8A53BE}"/>
              </a:ext>
            </a:extLst>
          </p:cNvPr>
          <p:cNvSpPr txBox="1"/>
          <p:nvPr/>
        </p:nvSpPr>
        <p:spPr>
          <a:xfrm>
            <a:off x="8621486" y="6480823"/>
            <a:ext cx="3521034" cy="261610"/>
          </a:xfrm>
          <a:prstGeom prst="rect">
            <a:avLst/>
          </a:prstGeom>
          <a:noFill/>
        </p:spPr>
        <p:txBody>
          <a:bodyPr wrap="square">
            <a:spAutoFit/>
          </a:bodyPr>
          <a:lstStyle/>
          <a:p>
            <a:r>
              <a:rPr lang="en-US" sz="1100" i="0" u="none" strike="noStrike" baseline="0" dirty="0">
                <a:latin typeface="OpenSans-Light"/>
              </a:rPr>
              <a:t>Christakis et al. (2021), Front. Microbiol.</a:t>
            </a:r>
            <a:endParaRPr lang="en-SE" sz="1100" dirty="0"/>
          </a:p>
        </p:txBody>
      </p:sp>
    </p:spTree>
    <p:extLst>
      <p:ext uri="{BB962C8B-B14F-4D97-AF65-F5344CB8AC3E}">
        <p14:creationId xmlns:p14="http://schemas.microsoft.com/office/powerpoint/2010/main" val="4111988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1DB5EE-14AB-409B-B972-8E842A43110A}"/>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Not all genomes code for both genes</a:t>
            </a:r>
            <a:endParaRPr lang="en-SE" sz="4000" dirty="0"/>
          </a:p>
        </p:txBody>
      </p:sp>
      <p:cxnSp>
        <p:nvCxnSpPr>
          <p:cNvPr id="5" name="Straight Connector 4">
            <a:extLst>
              <a:ext uri="{FF2B5EF4-FFF2-40B4-BE49-F238E27FC236}">
                <a16:creationId xmlns:a16="http://schemas.microsoft.com/office/drawing/2014/main" id="{9EE21AD2-B0E3-4D64-95AF-5842A4463C9B}"/>
              </a:ext>
            </a:extLst>
          </p:cNvPr>
          <p:cNvCxnSpPr/>
          <p:nvPr/>
        </p:nvCxnSpPr>
        <p:spPr>
          <a:xfrm>
            <a:off x="195943" y="765958"/>
            <a:ext cx="8769927"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99DE00F-A0A7-4B35-93CA-12D885862DBA}"/>
              </a:ext>
            </a:extLst>
          </p:cNvPr>
          <p:cNvSpPr txBox="1"/>
          <p:nvPr/>
        </p:nvSpPr>
        <p:spPr>
          <a:xfrm>
            <a:off x="7832766" y="3374174"/>
            <a:ext cx="4055423" cy="646331"/>
          </a:xfrm>
          <a:prstGeom prst="rect">
            <a:avLst/>
          </a:prstGeom>
          <a:noFill/>
        </p:spPr>
        <p:txBody>
          <a:bodyPr wrap="square" rtlCol="0">
            <a:spAutoFit/>
          </a:bodyPr>
          <a:lstStyle/>
          <a:p>
            <a:pPr algn="ctr"/>
            <a:r>
              <a:rPr lang="en-US" dirty="0"/>
              <a:t>Number of genomes encoding </a:t>
            </a:r>
            <a:r>
              <a:rPr lang="en-US" i="1" dirty="0" err="1"/>
              <a:t>merA</a:t>
            </a:r>
            <a:r>
              <a:rPr lang="en-US" dirty="0"/>
              <a:t> and/or </a:t>
            </a:r>
            <a:r>
              <a:rPr lang="en-US" i="1" dirty="0" err="1"/>
              <a:t>merB</a:t>
            </a:r>
            <a:endParaRPr lang="en-SE" i="1" dirty="0"/>
          </a:p>
        </p:txBody>
      </p:sp>
      <p:pic>
        <p:nvPicPr>
          <p:cNvPr id="8" name="Picture 7">
            <a:extLst>
              <a:ext uri="{FF2B5EF4-FFF2-40B4-BE49-F238E27FC236}">
                <a16:creationId xmlns:a16="http://schemas.microsoft.com/office/drawing/2014/main" id="{9B217E3E-3601-49B2-8389-594FC0BE7D4E}"/>
              </a:ext>
            </a:extLst>
          </p:cNvPr>
          <p:cNvPicPr>
            <a:picLocks noChangeAspect="1"/>
          </p:cNvPicPr>
          <p:nvPr/>
        </p:nvPicPr>
        <p:blipFill>
          <a:blip r:embed="rId3"/>
          <a:stretch>
            <a:fillRect/>
          </a:stretch>
        </p:blipFill>
        <p:spPr>
          <a:xfrm>
            <a:off x="629393" y="1032047"/>
            <a:ext cx="6743509" cy="5760472"/>
          </a:xfrm>
          <a:prstGeom prst="rect">
            <a:avLst/>
          </a:prstGeom>
        </p:spPr>
      </p:pic>
      <p:sp>
        <p:nvSpPr>
          <p:cNvPr id="9" name="TextBox 8">
            <a:extLst>
              <a:ext uri="{FF2B5EF4-FFF2-40B4-BE49-F238E27FC236}">
                <a16:creationId xmlns:a16="http://schemas.microsoft.com/office/drawing/2014/main" id="{7FB24C25-9A3F-4CDA-A25F-FCC2EF6EC3F7}"/>
              </a:ext>
            </a:extLst>
          </p:cNvPr>
          <p:cNvSpPr txBox="1"/>
          <p:nvPr/>
        </p:nvSpPr>
        <p:spPr>
          <a:xfrm>
            <a:off x="8621486" y="6480823"/>
            <a:ext cx="3521034" cy="261610"/>
          </a:xfrm>
          <a:prstGeom prst="rect">
            <a:avLst/>
          </a:prstGeom>
          <a:noFill/>
        </p:spPr>
        <p:txBody>
          <a:bodyPr wrap="square">
            <a:spAutoFit/>
          </a:bodyPr>
          <a:lstStyle/>
          <a:p>
            <a:r>
              <a:rPr lang="en-US" sz="1100" i="0" u="none" strike="noStrike" baseline="0" dirty="0">
                <a:latin typeface="OpenSans-Light"/>
              </a:rPr>
              <a:t>Christakis et al. (2021), Front. Microbiol.</a:t>
            </a:r>
            <a:endParaRPr lang="en-SE" sz="1100" dirty="0"/>
          </a:p>
        </p:txBody>
      </p:sp>
      <p:sp>
        <p:nvSpPr>
          <p:cNvPr id="10" name="TextBox 9">
            <a:extLst>
              <a:ext uri="{FF2B5EF4-FFF2-40B4-BE49-F238E27FC236}">
                <a16:creationId xmlns:a16="http://schemas.microsoft.com/office/drawing/2014/main" id="{F17EFB01-21F1-44EE-8FFC-35A322738B0F}"/>
              </a:ext>
            </a:extLst>
          </p:cNvPr>
          <p:cNvSpPr txBox="1"/>
          <p:nvPr/>
        </p:nvSpPr>
        <p:spPr>
          <a:xfrm>
            <a:off x="303811" y="1157844"/>
            <a:ext cx="697627" cy="646331"/>
          </a:xfrm>
          <a:prstGeom prst="rect">
            <a:avLst/>
          </a:prstGeom>
          <a:noFill/>
        </p:spPr>
        <p:txBody>
          <a:bodyPr wrap="none" rtlCol="0">
            <a:spAutoFit/>
          </a:bodyPr>
          <a:lstStyle/>
          <a:p>
            <a:r>
              <a:rPr lang="en-US" i="1" dirty="0" err="1">
                <a:solidFill>
                  <a:srgbClr val="FF0000"/>
                </a:solidFill>
              </a:rPr>
              <a:t>merA</a:t>
            </a:r>
            <a:endParaRPr lang="en-US" i="1" dirty="0">
              <a:solidFill>
                <a:srgbClr val="FF0000"/>
              </a:solidFill>
            </a:endParaRPr>
          </a:p>
          <a:p>
            <a:r>
              <a:rPr lang="en-US" i="1" dirty="0" err="1">
                <a:solidFill>
                  <a:schemeClr val="tx1">
                    <a:lumMod val="85000"/>
                    <a:lumOff val="15000"/>
                  </a:schemeClr>
                </a:solidFill>
              </a:rPr>
              <a:t>merB</a:t>
            </a:r>
            <a:endParaRPr lang="en-US" i="1" dirty="0">
              <a:solidFill>
                <a:schemeClr val="tx1">
                  <a:lumMod val="85000"/>
                  <a:lumOff val="15000"/>
                </a:schemeClr>
              </a:solidFill>
            </a:endParaRPr>
          </a:p>
        </p:txBody>
      </p:sp>
      <p:pic>
        <p:nvPicPr>
          <p:cNvPr id="12" name="Picture 11">
            <a:extLst>
              <a:ext uri="{FF2B5EF4-FFF2-40B4-BE49-F238E27FC236}">
                <a16:creationId xmlns:a16="http://schemas.microsoft.com/office/drawing/2014/main" id="{EAACD0D2-37CC-4B8B-BD2E-D5BB131D32DD}"/>
              </a:ext>
            </a:extLst>
          </p:cNvPr>
          <p:cNvPicPr>
            <a:picLocks noChangeAspect="1"/>
          </p:cNvPicPr>
          <p:nvPr/>
        </p:nvPicPr>
        <p:blipFill>
          <a:blip r:embed="rId4"/>
          <a:stretch>
            <a:fillRect/>
          </a:stretch>
        </p:blipFill>
        <p:spPr>
          <a:xfrm>
            <a:off x="7495650" y="1032047"/>
            <a:ext cx="4002632" cy="2214384"/>
          </a:xfrm>
          <a:prstGeom prst="rect">
            <a:avLst/>
          </a:prstGeom>
        </p:spPr>
      </p:pic>
    </p:spTree>
    <p:extLst>
      <p:ext uri="{BB962C8B-B14F-4D97-AF65-F5344CB8AC3E}">
        <p14:creationId xmlns:p14="http://schemas.microsoft.com/office/powerpoint/2010/main" val="1707407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ACD29-4474-91CD-C5FB-A2F3D378BC3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F9EF9DE-6646-685B-39AA-D73BE49B9A09}"/>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Not all genomes code for both genes</a:t>
            </a:r>
            <a:endParaRPr lang="en-SE" sz="4000" dirty="0"/>
          </a:p>
        </p:txBody>
      </p:sp>
      <p:cxnSp>
        <p:nvCxnSpPr>
          <p:cNvPr id="5" name="Straight Connector 4">
            <a:extLst>
              <a:ext uri="{FF2B5EF4-FFF2-40B4-BE49-F238E27FC236}">
                <a16:creationId xmlns:a16="http://schemas.microsoft.com/office/drawing/2014/main" id="{88C68EC0-4C57-D9EA-543A-F93F5B8B41F9}"/>
              </a:ext>
            </a:extLst>
          </p:cNvPr>
          <p:cNvCxnSpPr/>
          <p:nvPr/>
        </p:nvCxnSpPr>
        <p:spPr>
          <a:xfrm>
            <a:off x="195943" y="765958"/>
            <a:ext cx="8769927"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C947E3A-CA4D-336A-8C13-65DAD8404ECD}"/>
              </a:ext>
            </a:extLst>
          </p:cNvPr>
          <p:cNvPicPr>
            <a:picLocks noChangeAspect="1"/>
          </p:cNvPicPr>
          <p:nvPr/>
        </p:nvPicPr>
        <p:blipFill>
          <a:blip r:embed="rId3"/>
          <a:stretch>
            <a:fillRect/>
          </a:stretch>
        </p:blipFill>
        <p:spPr>
          <a:xfrm>
            <a:off x="629393" y="1032047"/>
            <a:ext cx="6743509" cy="5760472"/>
          </a:xfrm>
          <a:prstGeom prst="rect">
            <a:avLst/>
          </a:prstGeom>
        </p:spPr>
      </p:pic>
      <p:sp>
        <p:nvSpPr>
          <p:cNvPr id="9" name="TextBox 8">
            <a:extLst>
              <a:ext uri="{FF2B5EF4-FFF2-40B4-BE49-F238E27FC236}">
                <a16:creationId xmlns:a16="http://schemas.microsoft.com/office/drawing/2014/main" id="{761EEBFA-F122-42A2-2786-E5D9EE946749}"/>
              </a:ext>
            </a:extLst>
          </p:cNvPr>
          <p:cNvSpPr txBox="1"/>
          <p:nvPr/>
        </p:nvSpPr>
        <p:spPr>
          <a:xfrm>
            <a:off x="8621486" y="6480823"/>
            <a:ext cx="3521034" cy="261610"/>
          </a:xfrm>
          <a:prstGeom prst="rect">
            <a:avLst/>
          </a:prstGeom>
          <a:noFill/>
        </p:spPr>
        <p:txBody>
          <a:bodyPr wrap="square">
            <a:spAutoFit/>
          </a:bodyPr>
          <a:lstStyle/>
          <a:p>
            <a:r>
              <a:rPr lang="en-US" sz="1100" i="0" u="none" strike="noStrike" baseline="0" dirty="0">
                <a:latin typeface="OpenSans-Light"/>
              </a:rPr>
              <a:t>Christakis et al. (2021), Front. Microbiol.</a:t>
            </a:r>
            <a:endParaRPr lang="en-SE" sz="1100" dirty="0"/>
          </a:p>
        </p:txBody>
      </p:sp>
      <p:sp>
        <p:nvSpPr>
          <p:cNvPr id="10" name="TextBox 9">
            <a:extLst>
              <a:ext uri="{FF2B5EF4-FFF2-40B4-BE49-F238E27FC236}">
                <a16:creationId xmlns:a16="http://schemas.microsoft.com/office/drawing/2014/main" id="{395FC5F0-0498-68E8-D2B7-6C19605F7145}"/>
              </a:ext>
            </a:extLst>
          </p:cNvPr>
          <p:cNvSpPr txBox="1"/>
          <p:nvPr/>
        </p:nvSpPr>
        <p:spPr>
          <a:xfrm>
            <a:off x="303811" y="1157844"/>
            <a:ext cx="697627" cy="646331"/>
          </a:xfrm>
          <a:prstGeom prst="rect">
            <a:avLst/>
          </a:prstGeom>
          <a:noFill/>
        </p:spPr>
        <p:txBody>
          <a:bodyPr wrap="none" rtlCol="0">
            <a:spAutoFit/>
          </a:bodyPr>
          <a:lstStyle/>
          <a:p>
            <a:r>
              <a:rPr lang="en-US" i="1" dirty="0" err="1">
                <a:solidFill>
                  <a:srgbClr val="FF0000"/>
                </a:solidFill>
              </a:rPr>
              <a:t>merA</a:t>
            </a:r>
            <a:endParaRPr lang="en-US" i="1" dirty="0">
              <a:solidFill>
                <a:srgbClr val="FF0000"/>
              </a:solidFill>
            </a:endParaRPr>
          </a:p>
          <a:p>
            <a:r>
              <a:rPr lang="en-US" i="1" dirty="0" err="1">
                <a:solidFill>
                  <a:schemeClr val="tx1">
                    <a:lumMod val="85000"/>
                    <a:lumOff val="15000"/>
                  </a:schemeClr>
                </a:solidFill>
              </a:rPr>
              <a:t>merB</a:t>
            </a:r>
            <a:endParaRPr lang="en-US" i="1" dirty="0">
              <a:solidFill>
                <a:schemeClr val="tx1">
                  <a:lumMod val="85000"/>
                  <a:lumOff val="15000"/>
                </a:schemeClr>
              </a:solidFill>
            </a:endParaRPr>
          </a:p>
        </p:txBody>
      </p:sp>
      <p:pic>
        <p:nvPicPr>
          <p:cNvPr id="12" name="Picture 11">
            <a:extLst>
              <a:ext uri="{FF2B5EF4-FFF2-40B4-BE49-F238E27FC236}">
                <a16:creationId xmlns:a16="http://schemas.microsoft.com/office/drawing/2014/main" id="{3F76F7A0-628E-367B-7A4B-7194B1009EC2}"/>
              </a:ext>
            </a:extLst>
          </p:cNvPr>
          <p:cNvPicPr>
            <a:picLocks noChangeAspect="1"/>
          </p:cNvPicPr>
          <p:nvPr/>
        </p:nvPicPr>
        <p:blipFill>
          <a:blip r:embed="rId4"/>
          <a:stretch>
            <a:fillRect/>
          </a:stretch>
        </p:blipFill>
        <p:spPr>
          <a:xfrm>
            <a:off x="7495650" y="1032047"/>
            <a:ext cx="4002632" cy="2214384"/>
          </a:xfrm>
          <a:prstGeom prst="rect">
            <a:avLst/>
          </a:prstGeom>
        </p:spPr>
      </p:pic>
      <p:sp>
        <p:nvSpPr>
          <p:cNvPr id="3" name="TextBox 5">
            <a:extLst>
              <a:ext uri="{FF2B5EF4-FFF2-40B4-BE49-F238E27FC236}">
                <a16:creationId xmlns:a16="http://schemas.microsoft.com/office/drawing/2014/main" id="{9892B534-E461-17CB-D744-16D4F2C0C295}"/>
              </a:ext>
            </a:extLst>
          </p:cNvPr>
          <p:cNvSpPr txBox="1"/>
          <p:nvPr/>
        </p:nvSpPr>
        <p:spPr>
          <a:xfrm>
            <a:off x="7832766" y="3374174"/>
            <a:ext cx="4055423" cy="369332"/>
          </a:xfrm>
          <a:prstGeom prst="rect">
            <a:avLst/>
          </a:prstGeom>
          <a:noFill/>
        </p:spPr>
        <p:txBody>
          <a:bodyPr wrap="square" rtlCol="0">
            <a:spAutoFit/>
          </a:bodyPr>
          <a:lstStyle/>
          <a:p>
            <a:pPr algn="ctr"/>
            <a:r>
              <a:rPr lang="en-US" dirty="0"/>
              <a:t>General: 80/20 </a:t>
            </a:r>
            <a:r>
              <a:rPr lang="en-US" i="1" dirty="0"/>
              <a:t>merA/merB </a:t>
            </a:r>
            <a:r>
              <a:rPr lang="en-US" dirty="0"/>
              <a:t>ratio </a:t>
            </a:r>
            <a:endParaRPr lang="en-SE" i="1" dirty="0"/>
          </a:p>
        </p:txBody>
      </p:sp>
      <p:sp>
        <p:nvSpPr>
          <p:cNvPr id="7" name="CuadroTexto 6">
            <a:extLst>
              <a:ext uri="{FF2B5EF4-FFF2-40B4-BE49-F238E27FC236}">
                <a16:creationId xmlns:a16="http://schemas.microsoft.com/office/drawing/2014/main" id="{427F1606-8BCC-444A-323D-0A3B8BAA1C1E}"/>
              </a:ext>
            </a:extLst>
          </p:cNvPr>
          <p:cNvSpPr txBox="1"/>
          <p:nvPr/>
        </p:nvSpPr>
        <p:spPr>
          <a:xfrm>
            <a:off x="8110723" y="4197004"/>
            <a:ext cx="3499508" cy="369332"/>
          </a:xfrm>
          <a:prstGeom prst="rect">
            <a:avLst/>
          </a:prstGeom>
          <a:noFill/>
          <a:ln w="38100">
            <a:solidFill>
              <a:schemeClr val="accent2">
                <a:lumMod val="50000"/>
              </a:schemeClr>
            </a:solidFill>
          </a:ln>
        </p:spPr>
        <p:txBody>
          <a:bodyPr wrap="square">
            <a:spAutoFit/>
          </a:bodyPr>
          <a:lstStyle/>
          <a:p>
            <a:r>
              <a:rPr kumimoji="0" lang="en-US" u="none" strike="noStrike" kern="1200" cap="none" spc="0" normalizeH="0" baseline="0" noProof="0" dirty="0">
                <a:ln>
                  <a:noFill/>
                </a:ln>
                <a:solidFill>
                  <a:srgbClr val="000000"/>
                </a:solidFill>
                <a:effectLst/>
                <a:uLnTx/>
                <a:uFillTx/>
              </a:rPr>
              <a:t>Sediments: 30/70 merA/merB ratio</a:t>
            </a:r>
          </a:p>
        </p:txBody>
      </p:sp>
      <p:sp>
        <p:nvSpPr>
          <p:cNvPr id="11" name="CuadroTexto 10">
            <a:extLst>
              <a:ext uri="{FF2B5EF4-FFF2-40B4-BE49-F238E27FC236}">
                <a16:creationId xmlns:a16="http://schemas.microsoft.com/office/drawing/2014/main" id="{F45F450C-8A8C-A39F-4AB2-237ED18FCF9A}"/>
              </a:ext>
            </a:extLst>
          </p:cNvPr>
          <p:cNvSpPr txBox="1"/>
          <p:nvPr/>
        </p:nvSpPr>
        <p:spPr>
          <a:xfrm>
            <a:off x="7656763" y="5011662"/>
            <a:ext cx="4407427" cy="646331"/>
          </a:xfrm>
          <a:prstGeom prst="rect">
            <a:avLst/>
          </a:prstGeom>
          <a:noFill/>
        </p:spPr>
        <p:txBody>
          <a:bodyPr wrap="square" rtlCol="0">
            <a:spAutoFit/>
          </a:bodyPr>
          <a:lstStyle/>
          <a:p>
            <a:pPr algn="ctr"/>
            <a:r>
              <a:rPr lang="en-US" dirty="0"/>
              <a:t>Is the identification of </a:t>
            </a:r>
            <a:r>
              <a:rPr lang="en-US" i="1" dirty="0"/>
              <a:t>merAB</a:t>
            </a:r>
            <a:r>
              <a:rPr lang="en-US" dirty="0"/>
              <a:t> genes affected by the sites that we have studied? </a:t>
            </a:r>
          </a:p>
        </p:txBody>
      </p:sp>
    </p:spTree>
    <p:extLst>
      <p:ext uri="{BB962C8B-B14F-4D97-AF65-F5344CB8AC3E}">
        <p14:creationId xmlns:p14="http://schemas.microsoft.com/office/powerpoint/2010/main" val="2191472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1DB5EE-14AB-409B-B972-8E842A43110A}"/>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Not all genomes code for both genes</a:t>
            </a:r>
            <a:endParaRPr lang="en-SE" sz="4000" dirty="0"/>
          </a:p>
        </p:txBody>
      </p:sp>
      <p:cxnSp>
        <p:nvCxnSpPr>
          <p:cNvPr id="5" name="Straight Connector 4">
            <a:extLst>
              <a:ext uri="{FF2B5EF4-FFF2-40B4-BE49-F238E27FC236}">
                <a16:creationId xmlns:a16="http://schemas.microsoft.com/office/drawing/2014/main" id="{9EE21AD2-B0E3-4D64-95AF-5842A4463C9B}"/>
              </a:ext>
            </a:extLst>
          </p:cNvPr>
          <p:cNvCxnSpPr/>
          <p:nvPr/>
        </p:nvCxnSpPr>
        <p:spPr>
          <a:xfrm>
            <a:off x="195943" y="765958"/>
            <a:ext cx="8769927"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99DE00F-A0A7-4B35-93CA-12D885862DBA}"/>
              </a:ext>
            </a:extLst>
          </p:cNvPr>
          <p:cNvSpPr txBox="1"/>
          <p:nvPr/>
        </p:nvSpPr>
        <p:spPr>
          <a:xfrm>
            <a:off x="7897091" y="5223329"/>
            <a:ext cx="4055423" cy="646331"/>
          </a:xfrm>
          <a:prstGeom prst="rect">
            <a:avLst/>
          </a:prstGeom>
          <a:noFill/>
        </p:spPr>
        <p:txBody>
          <a:bodyPr wrap="square" rtlCol="0">
            <a:spAutoFit/>
          </a:bodyPr>
          <a:lstStyle/>
          <a:p>
            <a:pPr algn="ctr"/>
            <a:r>
              <a:rPr lang="en-US" dirty="0"/>
              <a:t>Number of genomes encoding </a:t>
            </a:r>
            <a:r>
              <a:rPr lang="en-US" i="1" dirty="0" err="1"/>
              <a:t>merA</a:t>
            </a:r>
            <a:r>
              <a:rPr lang="en-US" dirty="0"/>
              <a:t> and/or </a:t>
            </a:r>
            <a:r>
              <a:rPr lang="en-US" i="1" dirty="0" err="1"/>
              <a:t>merB</a:t>
            </a:r>
            <a:endParaRPr lang="en-SE" i="1" dirty="0"/>
          </a:p>
        </p:txBody>
      </p:sp>
      <p:pic>
        <p:nvPicPr>
          <p:cNvPr id="8" name="Picture 7">
            <a:extLst>
              <a:ext uri="{FF2B5EF4-FFF2-40B4-BE49-F238E27FC236}">
                <a16:creationId xmlns:a16="http://schemas.microsoft.com/office/drawing/2014/main" id="{9B217E3E-3601-49B2-8389-594FC0BE7D4E}"/>
              </a:ext>
            </a:extLst>
          </p:cNvPr>
          <p:cNvPicPr>
            <a:picLocks noChangeAspect="1"/>
          </p:cNvPicPr>
          <p:nvPr/>
        </p:nvPicPr>
        <p:blipFill>
          <a:blip r:embed="rId3"/>
          <a:stretch>
            <a:fillRect/>
          </a:stretch>
        </p:blipFill>
        <p:spPr>
          <a:xfrm>
            <a:off x="629393" y="1032047"/>
            <a:ext cx="6743509" cy="5760472"/>
          </a:xfrm>
          <a:prstGeom prst="rect">
            <a:avLst/>
          </a:prstGeom>
        </p:spPr>
      </p:pic>
      <p:sp>
        <p:nvSpPr>
          <p:cNvPr id="9" name="TextBox 8">
            <a:extLst>
              <a:ext uri="{FF2B5EF4-FFF2-40B4-BE49-F238E27FC236}">
                <a16:creationId xmlns:a16="http://schemas.microsoft.com/office/drawing/2014/main" id="{7FB24C25-9A3F-4CDA-A25F-FCC2EF6EC3F7}"/>
              </a:ext>
            </a:extLst>
          </p:cNvPr>
          <p:cNvSpPr txBox="1"/>
          <p:nvPr/>
        </p:nvSpPr>
        <p:spPr>
          <a:xfrm>
            <a:off x="8621486" y="6480823"/>
            <a:ext cx="3521034" cy="261610"/>
          </a:xfrm>
          <a:prstGeom prst="rect">
            <a:avLst/>
          </a:prstGeom>
          <a:noFill/>
        </p:spPr>
        <p:txBody>
          <a:bodyPr wrap="square">
            <a:spAutoFit/>
          </a:bodyPr>
          <a:lstStyle/>
          <a:p>
            <a:r>
              <a:rPr lang="en-US" sz="1100" i="0" u="none" strike="noStrike" baseline="0" dirty="0">
                <a:latin typeface="OpenSans-Light"/>
              </a:rPr>
              <a:t>Christakis et al. (2021), Front. Microbiol.</a:t>
            </a:r>
            <a:endParaRPr lang="en-SE" sz="1100" dirty="0"/>
          </a:p>
        </p:txBody>
      </p:sp>
      <p:sp>
        <p:nvSpPr>
          <p:cNvPr id="10" name="TextBox 9">
            <a:extLst>
              <a:ext uri="{FF2B5EF4-FFF2-40B4-BE49-F238E27FC236}">
                <a16:creationId xmlns:a16="http://schemas.microsoft.com/office/drawing/2014/main" id="{F17EFB01-21F1-44EE-8FFC-35A322738B0F}"/>
              </a:ext>
            </a:extLst>
          </p:cNvPr>
          <p:cNvSpPr txBox="1"/>
          <p:nvPr/>
        </p:nvSpPr>
        <p:spPr>
          <a:xfrm>
            <a:off x="303811" y="1157844"/>
            <a:ext cx="697627" cy="646331"/>
          </a:xfrm>
          <a:prstGeom prst="rect">
            <a:avLst/>
          </a:prstGeom>
          <a:noFill/>
        </p:spPr>
        <p:txBody>
          <a:bodyPr wrap="none" rtlCol="0">
            <a:spAutoFit/>
          </a:bodyPr>
          <a:lstStyle/>
          <a:p>
            <a:r>
              <a:rPr lang="en-US" i="1" dirty="0" err="1">
                <a:solidFill>
                  <a:srgbClr val="FF0000"/>
                </a:solidFill>
              </a:rPr>
              <a:t>merA</a:t>
            </a:r>
            <a:endParaRPr lang="en-US" i="1" dirty="0">
              <a:solidFill>
                <a:srgbClr val="FF0000"/>
              </a:solidFill>
            </a:endParaRPr>
          </a:p>
          <a:p>
            <a:r>
              <a:rPr lang="en-US" i="1" dirty="0" err="1">
                <a:solidFill>
                  <a:schemeClr val="tx1">
                    <a:lumMod val="85000"/>
                    <a:lumOff val="15000"/>
                  </a:schemeClr>
                </a:solidFill>
              </a:rPr>
              <a:t>merB</a:t>
            </a:r>
            <a:endParaRPr lang="en-US" i="1" dirty="0">
              <a:solidFill>
                <a:schemeClr val="tx1">
                  <a:lumMod val="85000"/>
                  <a:lumOff val="15000"/>
                </a:schemeClr>
              </a:solidFill>
            </a:endParaRPr>
          </a:p>
        </p:txBody>
      </p:sp>
      <p:pic>
        <p:nvPicPr>
          <p:cNvPr id="12" name="Picture 11">
            <a:extLst>
              <a:ext uri="{FF2B5EF4-FFF2-40B4-BE49-F238E27FC236}">
                <a16:creationId xmlns:a16="http://schemas.microsoft.com/office/drawing/2014/main" id="{EAACD0D2-37CC-4B8B-BD2E-D5BB131D32DD}"/>
              </a:ext>
            </a:extLst>
          </p:cNvPr>
          <p:cNvPicPr>
            <a:picLocks noChangeAspect="1"/>
          </p:cNvPicPr>
          <p:nvPr/>
        </p:nvPicPr>
        <p:blipFill>
          <a:blip r:embed="rId4"/>
          <a:stretch>
            <a:fillRect/>
          </a:stretch>
        </p:blipFill>
        <p:spPr>
          <a:xfrm>
            <a:off x="7559975" y="2881202"/>
            <a:ext cx="4002632" cy="2214384"/>
          </a:xfrm>
          <a:prstGeom prst="rect">
            <a:avLst/>
          </a:prstGeom>
        </p:spPr>
      </p:pic>
      <p:sp>
        <p:nvSpPr>
          <p:cNvPr id="11" name="Rectangle: Rounded Corners 10">
            <a:extLst>
              <a:ext uri="{FF2B5EF4-FFF2-40B4-BE49-F238E27FC236}">
                <a16:creationId xmlns:a16="http://schemas.microsoft.com/office/drawing/2014/main" id="{04A8190F-01CC-47F8-AA7F-AEE3BB3AD808}"/>
              </a:ext>
            </a:extLst>
          </p:cNvPr>
          <p:cNvSpPr/>
          <p:nvPr/>
        </p:nvSpPr>
        <p:spPr>
          <a:xfrm>
            <a:off x="303811" y="2437794"/>
            <a:ext cx="11172328" cy="209632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OpenSans-Light"/>
              </a:rPr>
              <a:t>Is it necessary to have both genes for activity?</a:t>
            </a:r>
          </a:p>
          <a:p>
            <a:pPr algn="ctr"/>
            <a:r>
              <a:rPr lang="en-US" sz="3200" dirty="0">
                <a:latin typeface="OpenSans-Light"/>
              </a:rPr>
              <a:t>Alternative reduction pathways with absence of </a:t>
            </a:r>
            <a:r>
              <a:rPr lang="en-US" sz="3200" i="1" dirty="0" err="1">
                <a:latin typeface="OpenSans-Light"/>
              </a:rPr>
              <a:t>merA</a:t>
            </a:r>
            <a:r>
              <a:rPr lang="en-US" sz="3200" dirty="0">
                <a:latin typeface="OpenSans-Light"/>
              </a:rPr>
              <a:t>?</a:t>
            </a:r>
          </a:p>
          <a:p>
            <a:pPr algn="ctr"/>
            <a:r>
              <a:rPr lang="en-US" sz="3200" dirty="0">
                <a:latin typeface="OpenSans-Light"/>
              </a:rPr>
              <a:t>Alternative demethylation pathways in the absence of </a:t>
            </a:r>
            <a:r>
              <a:rPr lang="en-US" sz="3200" i="1" dirty="0" err="1">
                <a:latin typeface="OpenSans-Light"/>
              </a:rPr>
              <a:t>merB</a:t>
            </a:r>
            <a:r>
              <a:rPr lang="en-US" sz="3200" dirty="0">
                <a:latin typeface="OpenSans-Light"/>
              </a:rPr>
              <a:t>?</a:t>
            </a:r>
            <a:endParaRPr lang="en-SE" sz="3200" dirty="0">
              <a:latin typeface="OpenSans-Light"/>
            </a:endParaRPr>
          </a:p>
        </p:txBody>
      </p:sp>
    </p:spTree>
    <p:extLst>
      <p:ext uri="{BB962C8B-B14F-4D97-AF65-F5344CB8AC3E}">
        <p14:creationId xmlns:p14="http://schemas.microsoft.com/office/powerpoint/2010/main" val="1863273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50990-CBCA-4637-9A95-7C5057305279}"/>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Alternative methods for Hg(II) detoxification</a:t>
            </a:r>
            <a:endParaRPr lang="en-SE" sz="4000" dirty="0"/>
          </a:p>
        </p:txBody>
      </p:sp>
      <p:cxnSp>
        <p:nvCxnSpPr>
          <p:cNvPr id="5" name="Straight Connector 4">
            <a:extLst>
              <a:ext uri="{FF2B5EF4-FFF2-40B4-BE49-F238E27FC236}">
                <a16:creationId xmlns:a16="http://schemas.microsoft.com/office/drawing/2014/main" id="{EDCDB64D-D399-44D0-B305-E1ABC9D30856}"/>
              </a:ext>
            </a:extLst>
          </p:cNvPr>
          <p:cNvCxnSpPr/>
          <p:nvPr/>
        </p:nvCxnSpPr>
        <p:spPr>
          <a:xfrm>
            <a:off x="195943" y="765958"/>
            <a:ext cx="8769927" cy="0"/>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CD58D4E-095F-4CE8-A0EB-D1F0757FFE68}"/>
              </a:ext>
            </a:extLst>
          </p:cNvPr>
          <p:cNvPicPr>
            <a:picLocks noChangeAspect="1"/>
          </p:cNvPicPr>
          <p:nvPr/>
        </p:nvPicPr>
        <p:blipFill>
          <a:blip r:embed="rId3"/>
          <a:stretch>
            <a:fillRect/>
          </a:stretch>
        </p:blipFill>
        <p:spPr>
          <a:xfrm>
            <a:off x="1834737" y="1145444"/>
            <a:ext cx="8069284" cy="4318989"/>
          </a:xfrm>
          <a:prstGeom prst="rect">
            <a:avLst/>
          </a:prstGeom>
        </p:spPr>
      </p:pic>
      <p:sp>
        <p:nvSpPr>
          <p:cNvPr id="20" name="TextBox 19">
            <a:extLst>
              <a:ext uri="{FF2B5EF4-FFF2-40B4-BE49-F238E27FC236}">
                <a16:creationId xmlns:a16="http://schemas.microsoft.com/office/drawing/2014/main" id="{40954B79-1600-4C03-9558-3067843688BA}"/>
              </a:ext>
            </a:extLst>
          </p:cNvPr>
          <p:cNvSpPr txBox="1"/>
          <p:nvPr/>
        </p:nvSpPr>
        <p:spPr>
          <a:xfrm>
            <a:off x="8621486" y="6480823"/>
            <a:ext cx="3521034" cy="261610"/>
          </a:xfrm>
          <a:prstGeom prst="rect">
            <a:avLst/>
          </a:prstGeom>
          <a:noFill/>
        </p:spPr>
        <p:txBody>
          <a:bodyPr wrap="square">
            <a:spAutoFit/>
          </a:bodyPr>
          <a:lstStyle/>
          <a:p>
            <a:r>
              <a:rPr lang="en-US" sz="1100" i="0" u="none" strike="noStrike" baseline="0" dirty="0">
                <a:latin typeface="OpenSans-Light"/>
              </a:rPr>
              <a:t>Christakis et al. (2021), Front. Microbiol.</a:t>
            </a:r>
            <a:endParaRPr lang="en-SE" sz="1100" dirty="0"/>
          </a:p>
        </p:txBody>
      </p:sp>
    </p:spTree>
    <p:extLst>
      <p:ext uri="{BB962C8B-B14F-4D97-AF65-F5344CB8AC3E}">
        <p14:creationId xmlns:p14="http://schemas.microsoft.com/office/powerpoint/2010/main" val="4284615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4F844E-863C-4EEC-A08A-A10E0B15BEC0}"/>
              </a:ext>
            </a:extLst>
          </p:cNvPr>
          <p:cNvSpPr txBox="1">
            <a:spLocks/>
          </p:cNvSpPr>
          <p:nvPr/>
        </p:nvSpPr>
        <p:spPr>
          <a:xfrm>
            <a:off x="303811" y="246372"/>
            <a:ext cx="10515600" cy="3295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to detect those genes?</a:t>
            </a:r>
            <a:endParaRPr lang="en-SE" sz="4000" dirty="0"/>
          </a:p>
        </p:txBody>
      </p:sp>
      <p:cxnSp>
        <p:nvCxnSpPr>
          <p:cNvPr id="5" name="Straight Connector 4">
            <a:extLst>
              <a:ext uri="{FF2B5EF4-FFF2-40B4-BE49-F238E27FC236}">
                <a16:creationId xmlns:a16="http://schemas.microsoft.com/office/drawing/2014/main" id="{2A247C58-B5EC-48B3-ADD9-06B9F6197602}"/>
              </a:ext>
            </a:extLst>
          </p:cNvPr>
          <p:cNvCxnSpPr>
            <a:cxnSpLocks/>
          </p:cNvCxnSpPr>
          <p:nvPr/>
        </p:nvCxnSpPr>
        <p:spPr>
          <a:xfrm>
            <a:off x="195943" y="765958"/>
            <a:ext cx="10776857" cy="53439"/>
          </a:xfrm>
          <a:prstGeom prst="line">
            <a:avLst/>
          </a:prstGeom>
          <a:ln w="28575">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What is Real-Time PCR (qPCR)? | Bio-Rad">
            <a:extLst>
              <a:ext uri="{FF2B5EF4-FFF2-40B4-BE49-F238E27FC236}">
                <a16:creationId xmlns:a16="http://schemas.microsoft.com/office/drawing/2014/main" id="{7C77178D-B2F4-4F1D-9E25-6E87DD939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701" y="1844758"/>
            <a:ext cx="3971925" cy="3714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92E873-818B-403C-8320-C60CA987E4C4}"/>
              </a:ext>
            </a:extLst>
          </p:cNvPr>
          <p:cNvSpPr txBox="1"/>
          <p:nvPr/>
        </p:nvSpPr>
        <p:spPr>
          <a:xfrm>
            <a:off x="903701" y="1371600"/>
            <a:ext cx="1789272"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PCR and qPCR</a:t>
            </a:r>
            <a:endParaRPr lang="en-SE" dirty="0"/>
          </a:p>
        </p:txBody>
      </p:sp>
      <p:pic>
        <p:nvPicPr>
          <p:cNvPr id="6" name="Picture 5">
            <a:extLst>
              <a:ext uri="{FF2B5EF4-FFF2-40B4-BE49-F238E27FC236}">
                <a16:creationId xmlns:a16="http://schemas.microsoft.com/office/drawing/2014/main" id="{22F86D79-0873-4C64-8CF0-D3E8DBF0842C}"/>
              </a:ext>
            </a:extLst>
          </p:cNvPr>
          <p:cNvPicPr>
            <a:picLocks noChangeAspect="1"/>
          </p:cNvPicPr>
          <p:nvPr/>
        </p:nvPicPr>
        <p:blipFill>
          <a:blip r:embed="rId4"/>
          <a:stretch>
            <a:fillRect/>
          </a:stretch>
        </p:blipFill>
        <p:spPr>
          <a:xfrm>
            <a:off x="4446748" y="1298492"/>
            <a:ext cx="5868005" cy="13333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8A07A20D-9FBD-493E-916E-FAC7B21CE128}"/>
              </a:ext>
            </a:extLst>
          </p:cNvPr>
          <p:cNvPicPr>
            <a:picLocks noChangeAspect="1"/>
          </p:cNvPicPr>
          <p:nvPr/>
        </p:nvPicPr>
        <p:blipFill>
          <a:blip r:embed="rId5"/>
          <a:stretch>
            <a:fillRect/>
          </a:stretch>
        </p:blipFill>
        <p:spPr>
          <a:xfrm>
            <a:off x="9299721" y="1793363"/>
            <a:ext cx="2173851" cy="836097"/>
          </a:xfrm>
          <a:prstGeom prst="rect">
            <a:avLst/>
          </a:prstGeom>
        </p:spPr>
      </p:pic>
      <p:pic>
        <p:nvPicPr>
          <p:cNvPr id="10" name="Picture 9">
            <a:extLst>
              <a:ext uri="{FF2B5EF4-FFF2-40B4-BE49-F238E27FC236}">
                <a16:creationId xmlns:a16="http://schemas.microsoft.com/office/drawing/2014/main" id="{2B877808-A4D0-4FFD-90EF-2789C3D47962}"/>
              </a:ext>
            </a:extLst>
          </p:cNvPr>
          <p:cNvPicPr>
            <a:picLocks noChangeAspect="1"/>
          </p:cNvPicPr>
          <p:nvPr/>
        </p:nvPicPr>
        <p:blipFill>
          <a:blip r:embed="rId6"/>
          <a:stretch>
            <a:fillRect/>
          </a:stretch>
        </p:blipFill>
        <p:spPr>
          <a:xfrm>
            <a:off x="5561611" y="2984500"/>
            <a:ext cx="5154726" cy="19422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8170E0C4-D861-474E-B34E-6EFEA99E6102}"/>
              </a:ext>
            </a:extLst>
          </p:cNvPr>
          <p:cNvPicPr>
            <a:picLocks noChangeAspect="1"/>
          </p:cNvPicPr>
          <p:nvPr/>
        </p:nvPicPr>
        <p:blipFill>
          <a:blip r:embed="rId7"/>
          <a:stretch>
            <a:fillRect/>
          </a:stretch>
        </p:blipFill>
        <p:spPr>
          <a:xfrm>
            <a:off x="6412404" y="4715980"/>
            <a:ext cx="5061168" cy="16870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79788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2186</Words>
  <Application>Microsoft Office PowerPoint</Application>
  <PresentationFormat>Widescreen</PresentationFormat>
  <Paragraphs>230</Paragraphs>
  <Slides>25</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__Inter_e6130b</vt:lpstr>
      <vt:lpstr>Archivo Black</vt:lpstr>
      <vt:lpstr>Arial</vt:lpstr>
      <vt:lpstr>Calibri</vt:lpstr>
      <vt:lpstr>Calibri Light</vt:lpstr>
      <vt:lpstr>Consolas</vt:lpstr>
      <vt:lpstr>Montserrat</vt:lpstr>
      <vt:lpstr>Open Sans Regular</vt:lpstr>
      <vt:lpstr>Open Sans SemiBold</vt:lpstr>
      <vt:lpstr>OpenSans-Light</vt:lpstr>
      <vt:lpstr>var(--sn-fonts-heading)</vt:lpstr>
      <vt:lpstr>Wingdings</vt:lpstr>
      <vt:lpstr>Office Theme</vt:lpstr>
      <vt:lpstr>PowerPoint Presentation</vt:lpstr>
      <vt:lpstr>The mer operon</vt:lpstr>
      <vt:lpstr>The mer operon</vt:lpstr>
      <vt:lpstr>High sequence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 Sanz</dc:creator>
  <cp:lastModifiedBy>Isabel Sanz</cp:lastModifiedBy>
  <cp:revision>60</cp:revision>
  <dcterms:created xsi:type="dcterms:W3CDTF">2025-02-10T15:41:44Z</dcterms:created>
  <dcterms:modified xsi:type="dcterms:W3CDTF">2025-11-18T12:16:59Z</dcterms:modified>
</cp:coreProperties>
</file>